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8" r:id="rId1"/>
  </p:sldMasterIdLst>
  <p:notesMasterIdLst>
    <p:notesMasterId r:id="rId55"/>
  </p:notesMasterIdLst>
  <p:sldIdLst>
    <p:sldId id="256" r:id="rId2"/>
    <p:sldId id="317" r:id="rId3"/>
    <p:sldId id="257" r:id="rId4"/>
    <p:sldId id="309" r:id="rId5"/>
    <p:sldId id="311" r:id="rId6"/>
    <p:sldId id="280" r:id="rId7"/>
    <p:sldId id="282" r:id="rId8"/>
    <p:sldId id="285" r:id="rId9"/>
    <p:sldId id="287" r:id="rId10"/>
    <p:sldId id="318" r:id="rId11"/>
    <p:sldId id="286" r:id="rId12"/>
    <p:sldId id="314" r:id="rId13"/>
    <p:sldId id="315" r:id="rId14"/>
    <p:sldId id="279" r:id="rId15"/>
    <p:sldId id="274" r:id="rId16"/>
    <p:sldId id="323" r:id="rId17"/>
    <p:sldId id="321" r:id="rId18"/>
    <p:sldId id="322" r:id="rId19"/>
    <p:sldId id="324" r:id="rId20"/>
    <p:sldId id="325" r:id="rId21"/>
    <p:sldId id="275" r:id="rId22"/>
    <p:sldId id="310" r:id="rId23"/>
    <p:sldId id="276" r:id="rId24"/>
    <p:sldId id="277" r:id="rId25"/>
    <p:sldId id="278" r:id="rId26"/>
    <p:sldId id="268" r:id="rId27"/>
    <p:sldId id="269" r:id="rId28"/>
    <p:sldId id="270" r:id="rId29"/>
    <p:sldId id="271" r:id="rId30"/>
    <p:sldId id="261" r:id="rId31"/>
    <p:sldId id="335" r:id="rId32"/>
    <p:sldId id="327" r:id="rId33"/>
    <p:sldId id="331" r:id="rId34"/>
    <p:sldId id="330" r:id="rId35"/>
    <p:sldId id="292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12" r:id="rId49"/>
    <p:sldId id="313" r:id="rId50"/>
    <p:sldId id="333" r:id="rId51"/>
    <p:sldId id="262" r:id="rId52"/>
    <p:sldId id="334" r:id="rId53"/>
    <p:sldId id="290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F625D-27D6-9843-97C3-543475BDDEC1}" type="datetimeFigureOut">
              <a:rPr lang="en-US" smtClean="0"/>
              <a:t>17/02/2015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1F310-58B8-0449-BA51-CC657C3AD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38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75E7-D4F3-CC4F-9099-19114AD157EC}" type="datetimeFigureOut">
              <a:rPr lang="en-US" smtClean="0"/>
              <a:t>17/02/2015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75E7-D4F3-CC4F-9099-19114AD157EC}" type="datetimeFigureOut">
              <a:rPr lang="en-US" smtClean="0"/>
              <a:t>17/02/2015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580D-83EB-244F-B410-94C2FD983B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75E7-D4F3-CC4F-9099-19114AD157EC}" type="datetimeFigureOut">
              <a:rPr lang="en-US" smtClean="0"/>
              <a:t>17/02/2015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580D-83EB-244F-B410-94C2FD983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75E7-D4F3-CC4F-9099-19114AD157EC}" type="datetimeFigureOut">
              <a:rPr lang="en-US" smtClean="0"/>
              <a:t>17/02/2015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580D-83EB-244F-B410-94C2FD983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5200" cap="all"/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57554B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57554B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57554B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57554B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57554B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524335835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75E7-D4F3-CC4F-9099-19114AD157EC}" type="datetimeFigureOut">
              <a:rPr lang="en-US" smtClean="0"/>
              <a:t>17/02/2015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580D-83EB-244F-B410-94C2FD983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75E7-D4F3-CC4F-9099-19114AD157EC}" type="datetimeFigureOut">
              <a:rPr lang="en-US" smtClean="0"/>
              <a:t>17/02/2015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580D-83EB-244F-B410-94C2FD983B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75E7-D4F3-CC4F-9099-19114AD157EC}" type="datetimeFigureOut">
              <a:rPr lang="en-US" smtClean="0"/>
              <a:t>17/02/2015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580D-83EB-244F-B410-94C2FD983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75E7-D4F3-CC4F-9099-19114AD157EC}" type="datetimeFigureOut">
              <a:rPr lang="en-US" smtClean="0"/>
              <a:t>17/02/2015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580D-83EB-244F-B410-94C2FD983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75E7-D4F3-CC4F-9099-19114AD157EC}" type="datetimeFigureOut">
              <a:rPr lang="en-US" smtClean="0"/>
              <a:t>17/02/2015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580D-83EB-244F-B410-94C2FD983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75E7-D4F3-CC4F-9099-19114AD157EC}" type="datetimeFigureOut">
              <a:rPr lang="en-US" smtClean="0"/>
              <a:t>17/02/2015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580D-83EB-244F-B410-94C2FD983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75E7-D4F3-CC4F-9099-19114AD157EC}" type="datetimeFigureOut">
              <a:rPr lang="en-US" smtClean="0"/>
              <a:t>17/02/2015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580D-83EB-244F-B410-94C2FD983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75E7-D4F3-CC4F-9099-19114AD157EC}" type="datetimeFigureOut">
              <a:rPr lang="en-US" smtClean="0"/>
              <a:t>17/02/2015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580D-83EB-244F-B410-94C2FD983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5B975E7-D4F3-CC4F-9099-19114AD157EC}" type="datetimeFigureOut">
              <a:rPr lang="en-US" smtClean="0"/>
              <a:t>17/02/2015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65A5580D-83EB-244F-B410-94C2FD983B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Relationship Id="rId3" Type="http://schemas.openxmlformats.org/officeDocument/2006/relationships/image" Target="../media/image1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hyperlink" Target="http://rds.yahoo.com/_ylt=A0S020xWPwlKnWwBqLWJzbkF;_ylu=X3oDMTBpZTByOGFiBHBvcwMyBHNlYwNzcgR2dGlkAw--/SIG=1pcja95jm/EXP=1242206422/**http:/images.search.yahoo.com/images/view?back=http://images.search.yahoo.com/search/images?p=airplane+take+off&amp;sp=1&amp;fr2=&amp;y=Search&amp;ei=UTF-8&amp;fr=yfp-t-501&amp;x=wrt&amp;js=1&amp;ni=21&amp;ei=UTF-8&amp;SpellState=n-2367187690_q-kLMdxFU7VhiQhjQqlhGxJwAAAA@@&amp;w=500&amp;h=333&amp;imgurl=static.flickr.com/50/115964011_42447bda8d.jpg&amp;rurl=http://www.flickr.com/photos/birdlike/115964011/&amp;size=26k&amp;name=Commercial+airpl...&amp;p=airplane+take+off&amp;oid=2e446d6bbc827158&amp;fusr=birdlike&amp;hurl=http://www.flickr.com/photos/birdlike/&amp;no=2&amp;tt=28160&amp;ni=21&amp;sigr=11gadn84v&amp;sigi=11d0453la&amp;sigb=15q8ra7ns&amp;sigh=1163a1mis" TargetMode="External"/><Relationship Id="rId5" Type="http://schemas.openxmlformats.org/officeDocument/2006/relationships/image" Target="../media/image17.jpeg"/><Relationship Id="rId6" Type="http://schemas.openxmlformats.org/officeDocument/2006/relationships/hyperlink" Target="http://rds.yahoo.com/_ylt=A0S020vIPwlKQH8BNUSJzbkF;_ylu=X3oDMTBpZm5udGl1BHBvcwM1BHNlYwNzcgR2dGlkAw--/SIG=1n9efc5ac/EXP=1242206536/**http:/images.search.yahoo.com/images/view?back=http://images.search.yahoo.com/search/images?p=airplane+crash&amp;sp=1&amp;fr2=&amp;y=Search&amp;ei=UTF-8&amp;fr=yfp-t-501&amp;x=wrt&amp;js=1&amp;ni=21&amp;ei=UTF-8&amp;SpellState=n-1240153848_q-Er.SYK57f/6m4L7.pnV0GwAAAA@@&amp;w=400&amp;h=300&amp;imgurl=www.emergency-management.net/4th_symposium/pic_4th/airplanecrash_landing.jpg&amp;rurl=http://www.emergency-management.net/4th_symposium/sym_agenda.html&amp;size=33k&amp;name=airplanecrash+la...&amp;p=airplane+crash&amp;oid=63ff1bce3c1fa8e2&amp;no=5&amp;tt=22945&amp;ni=21&amp;sigr=121ls9t2b&amp;sigi=12c2pp3gt&amp;sigb=15ni66qo3" TargetMode="External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rds.yahoo.com/_ylt=A0S020xWPwlKnWwBprWJzbkF;_ylu=X3oDMTBpdnJhMHUzBHBvcwMxBHNlYwNzcgR2dGlkAw--/SIG=1pgmpmt0v/EXP=1242206422/**http:/images.search.yahoo.com/images/view?back=http://images.search.yahoo.com/search/images?p=airplane+take+off&amp;sp=1&amp;fr2=&amp;y=Search&amp;ei=UTF-8&amp;fr=yfp-t-501&amp;x=wrt&amp;js=1&amp;ni=21&amp;ei=UTF-8&amp;SpellState=n-2367187690_q-kLMdxFU7VhiQhjQqlhGxJwAAAA@@&amp;w=500&amp;h=334&amp;imgurl=static.flickr.com/3007/2917689409_83f203b3df.jpg&amp;rurl=http://www.flickr.com/photos/ajastaika/2917689409/&amp;size=79k&amp;name=blue1+take+off&amp;p=airplane+take+off&amp;oid=b4dec9ae51037312&amp;fusr=ajastaika&amp;hurl=http://www.flickr.com/photos/ajastaika/&amp;no=1&amp;tt=28160&amp;ni=21&amp;sigr=11i61cjqs&amp;sigi=11gamnj4a&amp;sigb=15q8ra7ns&amp;sigh=1174ijtl2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youtube.com/watch?v=Ahg6qcgoay4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Yxo8zkgd07E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9TskeE43Q1M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4605867"/>
            <a:ext cx="6498158" cy="92899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ritannic Bold"/>
                <a:cs typeface="Britannic Bold"/>
              </a:rPr>
              <a:t>ASSESSMENT</a:t>
            </a:r>
            <a:endParaRPr lang="en-US" dirty="0">
              <a:solidFill>
                <a:srgbClr val="FF0000"/>
              </a:solidFill>
              <a:latin typeface="Britannic Bold"/>
              <a:cs typeface="Britannic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0" y="5534866"/>
            <a:ext cx="6498159" cy="916641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 THE EARLY YEARS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760" y="5590780"/>
            <a:ext cx="3162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Early Hapsari</a:t>
            </a:r>
          </a:p>
          <a:p>
            <a:r>
              <a:rPr lang="en-US" sz="2000" b="1" dirty="0" err="1" smtClean="0"/>
              <a:t>Sekolah</a:t>
            </a:r>
            <a:r>
              <a:rPr lang="en-US" sz="2000" b="1" dirty="0" smtClean="0"/>
              <a:t> Victory Plus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3067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beliefs and values that drive the PYP?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MPYPH page 7, especially the last 3 paragraphs..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423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5" descr="pl-017_1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2045">
            <a:off x="4672013" y="2066925"/>
            <a:ext cx="395605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490538" y="828675"/>
            <a:ext cx="7850187" cy="67151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</a:rPr>
              <a:t>Example: Living and Non Living Things</a:t>
            </a:r>
          </a:p>
        </p:txBody>
      </p:sp>
      <p:pic>
        <p:nvPicPr>
          <p:cNvPr id="92163" name="Content Placeholder 4" descr="10_Biorb_30_Blac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" t="2591" r="8386"/>
          <a:stretch>
            <a:fillRect/>
          </a:stretch>
        </p:blipFill>
        <p:spPr>
          <a:xfrm rot="20837376">
            <a:off x="625475" y="1812925"/>
            <a:ext cx="2947988" cy="3368675"/>
          </a:xfrm>
        </p:spPr>
      </p:pic>
      <p:sp>
        <p:nvSpPr>
          <p:cNvPr id="921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377AFF"/>
                </a:solidFill>
                <a:cs typeface="Arial" charset="0"/>
              </a:rPr>
              <a:t>Page </a:t>
            </a:r>
            <a:fld id="{C2D2DD0D-294B-9D41-A3E1-9478AB04E3A6}" type="slidenum">
              <a:rPr lang="en-US" sz="1000">
                <a:solidFill>
                  <a:srgbClr val="377AFF"/>
                </a:solidFill>
                <a:cs typeface="Arial" charset="0"/>
              </a:rPr>
              <a:pPr eaLnBrk="1" hangingPunct="1"/>
              <a:t>11</a:t>
            </a:fld>
            <a:endParaRPr lang="en-US" sz="1000">
              <a:solidFill>
                <a:srgbClr val="377AFF"/>
              </a:solidFill>
              <a:cs typeface="Arial" charset="0"/>
            </a:endParaRPr>
          </a:p>
        </p:txBody>
      </p:sp>
      <p:pic>
        <p:nvPicPr>
          <p:cNvPr id="92165" name="Picture 6" descr="inde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3895725"/>
            <a:ext cx="2525713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841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475" y="711200"/>
            <a:ext cx="6613525" cy="603624"/>
          </a:xfrm>
        </p:spPr>
        <p:txBody>
          <a:bodyPr/>
          <a:lstStyle/>
          <a:p>
            <a:r>
              <a:rPr lang="en-US" sz="4000" dirty="0" smtClean="0"/>
              <a:t>From the Standard and Practices..</a:t>
            </a:r>
            <a:endParaRPr lang="en-US" sz="4000" dirty="0"/>
          </a:p>
        </p:txBody>
      </p:sp>
      <p:pic>
        <p:nvPicPr>
          <p:cNvPr id="4" name="Content Placeholder 3" descr="standard C41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8" b="-788"/>
          <a:stretch>
            <a:fillRect/>
          </a:stretch>
        </p:blipFill>
        <p:spPr>
          <a:xfrm>
            <a:off x="255170" y="1314824"/>
            <a:ext cx="8888830" cy="4800599"/>
          </a:xfrm>
        </p:spPr>
      </p:pic>
    </p:spTree>
    <p:extLst>
      <p:ext uri="{BB962C8B-B14F-4D97-AF65-F5344CB8AC3E}">
        <p14:creationId xmlns:p14="http://schemas.microsoft.com/office/powerpoint/2010/main" val="247517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tandard C43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655" b="-53655"/>
          <a:stretch>
            <a:fillRect/>
          </a:stretch>
        </p:blipFill>
        <p:spPr>
          <a:xfrm>
            <a:off x="337597" y="3187905"/>
            <a:ext cx="8594725" cy="4641762"/>
          </a:xfrm>
        </p:spPr>
      </p:pic>
      <p:pic>
        <p:nvPicPr>
          <p:cNvPr id="4" name="Picture 3" descr="Standard C4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76"/>
            <a:ext cx="9144000" cy="440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1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598290" y="1937742"/>
            <a:ext cx="7947422" cy="4464844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  <a:endParaRPr/>
          </a:p>
        </p:txBody>
      </p:sp>
      <p:pic>
        <p:nvPicPr>
          <p:cNvPr id="53" name="image3.jpeg"/>
          <p:cNvPicPr/>
          <p:nvPr/>
        </p:nvPicPr>
        <p:blipFill rotWithShape="1">
          <a:blip r:embed="rId3">
            <a:extLst/>
          </a:blip>
          <a:srcRect t="15015"/>
          <a:stretch/>
        </p:blipFill>
        <p:spPr>
          <a:xfrm>
            <a:off x="462988" y="2052412"/>
            <a:ext cx="8082723" cy="417744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462988" y="219669"/>
            <a:ext cx="38380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ssessment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56434" y="988788"/>
            <a:ext cx="7989277" cy="1063625"/>
          </a:xfrm>
          <a:prstGeom prst="rect">
            <a:avLst/>
          </a:prstGeom>
        </p:spPr>
        <p:txBody>
          <a:bodyPr/>
          <a:lstStyle>
            <a:lvl1pPr marL="355600" indent="-35560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sz="2600">
                <a:solidFill>
                  <a:srgbClr val="004B8D"/>
                </a:solidFill>
                <a:latin typeface="+mn-lt"/>
                <a:ea typeface="+mn-ea"/>
                <a:cs typeface="+mn-cs"/>
              </a:defRPr>
            </a:lvl1pPr>
            <a:lvl2pPr marL="720000" indent="-36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lang="nl-NL" sz="2200" dirty="0" smtClean="0">
                <a:solidFill>
                  <a:srgbClr val="004B8D"/>
                </a:solidFill>
                <a:latin typeface="+mn-lt"/>
              </a:defRPr>
            </a:lvl2pPr>
            <a:lvl3pPr marL="2278063" indent="11113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buFont typeface="Arial" pitchFamily="34" charset="0"/>
              <a:buChar char="•"/>
              <a:defRPr sz="1600">
                <a:solidFill>
                  <a:srgbClr val="004B8D"/>
                </a:solidFill>
                <a:latin typeface="Arial" pitchFamily="34" charset="0"/>
                <a:cs typeface="Arial" pitchFamily="34" charset="0"/>
              </a:defRPr>
            </a:lvl3pPr>
            <a:lvl4pPr marL="2403475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 marL="251777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600">
                <a:solidFill>
                  <a:schemeClr val="tx1"/>
                </a:solidFill>
                <a:latin typeface="+mj-lt"/>
              </a:defRPr>
            </a:lvl5pPr>
            <a:lvl6pPr marL="1080000" indent="-36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B8D"/>
              </a:buClr>
              <a:buSzPct val="100000"/>
              <a:buFont typeface="Arial" pitchFamily="34" charset="0"/>
              <a:buChar char="•"/>
              <a:defRPr lang="en-GB" sz="1800" dirty="0" smtClean="0">
                <a:solidFill>
                  <a:srgbClr val="004B8D"/>
                </a:solidFill>
                <a:latin typeface="+mn-lt"/>
              </a:defRPr>
            </a:lvl6pPr>
            <a:lvl7pPr marL="343217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600">
                <a:solidFill>
                  <a:schemeClr val="tx1"/>
                </a:solidFill>
                <a:latin typeface="+mj-lt"/>
              </a:defRPr>
            </a:lvl7pPr>
            <a:lvl8pPr marL="388937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600">
                <a:solidFill>
                  <a:schemeClr val="tx1"/>
                </a:solidFill>
                <a:latin typeface="+mj-lt"/>
              </a:defRPr>
            </a:lvl8pPr>
            <a:lvl9pPr marL="434657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6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lang="en-US" dirty="0" smtClean="0">
                <a:latin typeface="Arial" charset="0"/>
              </a:rPr>
              <a:t>Standard C4, 1a; assessment at the school is integral with planning, teaching and learning.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201736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598290" y="589359"/>
            <a:ext cx="7947422" cy="892969"/>
          </a:xfrm>
          <a:prstGeom prst="rect">
            <a:avLst/>
          </a:prstGeom>
        </p:spPr>
        <p:txBody>
          <a:bodyPr/>
          <a:lstStyle>
            <a:lvl1pPr defTabSz="537462">
              <a:defRPr sz="6400"/>
            </a:lvl1pPr>
          </a:lstStyle>
          <a:p>
            <a:pPr lvl="0">
              <a:defRPr sz="1800" cap="none"/>
            </a:pPr>
            <a:r>
              <a:rPr sz="4700" cap="all"/>
              <a:t>Purpose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598290" y="1937742"/>
            <a:ext cx="7947422" cy="4464844"/>
          </a:xfrm>
          <a:prstGeom prst="rect">
            <a:avLst/>
          </a:prstGeom>
        </p:spPr>
        <p:txBody>
          <a:bodyPr/>
          <a:lstStyle/>
          <a:p>
            <a:pPr marL="727597" indent="-727597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57554B"/>
                </a:solidFill>
              </a:rPr>
              <a:t>to give feedback on the learning process</a:t>
            </a:r>
          </a:p>
          <a:p>
            <a:pPr marL="727597" indent="-727597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57554B"/>
                </a:solidFill>
              </a:rPr>
              <a:t>to improve students’ performance</a:t>
            </a:r>
          </a:p>
          <a:p>
            <a:pPr marL="727597" indent="-727597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57554B"/>
                </a:solidFill>
              </a:rPr>
              <a:t>to inform learning</a:t>
            </a:r>
          </a:p>
          <a:p>
            <a:pPr marL="727597" indent="-727597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57554B"/>
                </a:solidFill>
              </a:rPr>
              <a:t>Through formative and summative assessment</a:t>
            </a:r>
          </a:p>
        </p:txBody>
      </p:sp>
    </p:spTree>
    <p:extLst>
      <p:ext uri="{BB962C8B-B14F-4D97-AF65-F5344CB8AC3E}">
        <p14:creationId xmlns:p14="http://schemas.microsoft.com/office/powerpoint/2010/main" val="9007255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6667" y="5599401"/>
            <a:ext cx="5042958" cy="928709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/>
              <a:t>Would you like to be the passenger?</a:t>
            </a:r>
          </a:p>
        </p:txBody>
      </p:sp>
      <p:pic>
        <p:nvPicPr>
          <p:cNvPr id="2050" name="Picture 2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643062"/>
            <a:ext cx="242887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Go to full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571625"/>
            <a:ext cx="27146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Go to full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571625"/>
            <a:ext cx="27146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00250" y="357187"/>
            <a:ext cx="5857875" cy="83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1pPr>
            <a:lvl2pPr marL="37931725" indent="-37474525" eaLnBrk="0" hangingPunct="0"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2pPr>
            <a:lvl3pPr eaLnBrk="0" hangingPunct="0"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3pPr>
            <a:lvl4pPr eaLnBrk="0" hangingPunct="0"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4pPr>
            <a:lvl5pPr eaLnBrk="0" hangingPunct="0"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pPr eaLnBrk="1" hangingPunct="1"/>
            <a:r>
              <a:rPr lang="en-US" sz="4800" b="1"/>
              <a:t>Pilot test result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50344" y="4018360"/>
            <a:ext cx="3268266" cy="107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1pPr>
            <a:lvl2pPr marL="37931725" indent="-37474525" eaLnBrk="0" hangingPunct="0"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2pPr>
            <a:lvl3pPr eaLnBrk="0" hangingPunct="0"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3pPr>
            <a:lvl4pPr eaLnBrk="0" hangingPunct="0"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4pPr>
            <a:lvl5pPr eaLnBrk="0" hangingPunct="0"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pPr eaLnBrk="1" hangingPunct="1"/>
            <a:r>
              <a:rPr lang="en-US" sz="3200" dirty="0"/>
              <a:t>Stays on the air result:  </a:t>
            </a:r>
            <a:r>
              <a:rPr lang="en-US" sz="2800" dirty="0"/>
              <a:t>10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4313" y="4000500"/>
            <a:ext cx="2428875" cy="107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1pPr>
            <a:lvl2pPr marL="37931725" indent="-37474525" eaLnBrk="0" hangingPunct="0"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2pPr>
            <a:lvl3pPr eaLnBrk="0" hangingPunct="0"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3pPr>
            <a:lvl4pPr eaLnBrk="0" hangingPunct="0"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4pPr>
            <a:lvl5pPr eaLnBrk="0" hangingPunct="0"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pPr eaLnBrk="1" hangingPunct="1"/>
            <a:r>
              <a:rPr lang="en-US" sz="3200" dirty="0"/>
              <a:t>Take off  result:  9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00750" y="3929063"/>
            <a:ext cx="2428875" cy="95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1pPr>
            <a:lvl2pPr marL="37931725" indent="-37474525" eaLnBrk="0" hangingPunct="0"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2pPr>
            <a:lvl3pPr eaLnBrk="0" hangingPunct="0"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3pPr>
            <a:lvl4pPr eaLnBrk="0" hangingPunct="0"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4pPr>
            <a:lvl5pPr eaLnBrk="0" hangingPunct="0"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pPr eaLnBrk="1" hangingPunct="1"/>
            <a:r>
              <a:rPr lang="en-US" sz="2800" dirty="0"/>
              <a:t>Landing  result:  </a:t>
            </a:r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0062" y="5599401"/>
            <a:ext cx="5072063" cy="52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1pPr>
            <a:lvl2pPr marL="37931725" indent="-37474525" eaLnBrk="0" hangingPunct="0"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2pPr>
            <a:lvl3pPr eaLnBrk="0" hangingPunct="0"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3pPr>
            <a:lvl4pPr eaLnBrk="0" hangingPunct="0"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4pPr>
            <a:lvl5pPr eaLnBrk="0" hangingPunct="0"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B2922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pPr eaLnBrk="1" hangingPunct="1"/>
            <a:r>
              <a:rPr lang="en-US" sz="2800" dirty="0"/>
              <a:t>Average:  8</a:t>
            </a:r>
          </a:p>
        </p:txBody>
      </p:sp>
    </p:spTree>
    <p:extLst>
      <p:ext uri="{BB962C8B-B14F-4D97-AF65-F5344CB8AC3E}">
        <p14:creationId xmlns:p14="http://schemas.microsoft.com/office/powerpoint/2010/main" val="147162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"/>
          <p:cNvSpPr>
            <a:spLocks noGrp="1" noChangeArrowheads="1"/>
          </p:cNvSpPr>
          <p:nvPr>
            <p:ph type="title"/>
          </p:nvPr>
        </p:nvSpPr>
        <p:spPr>
          <a:xfrm>
            <a:off x="392906" y="214313"/>
            <a:ext cx="8751094" cy="93583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400" b="1" dirty="0">
                <a:solidFill>
                  <a:srgbClr val="22002F"/>
                </a:solidFill>
                <a:latin typeface="Copperplate" pitchFamily="-111" charset="0"/>
                <a:ea typeface="Copperplate" pitchFamily="-111" charset="0"/>
                <a:cs typeface="Copperplate" pitchFamily="-111" charset="0"/>
                <a:sym typeface="Copperplate" pitchFamily="-111" charset="0"/>
              </a:rPr>
              <a:t>In today’s Classrooms assessment comes in two types</a:t>
            </a:r>
            <a:r>
              <a:rPr lang="en-US" sz="3400" dirty="0" smtClean="0"/>
              <a:t>;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sz="4100">
                <a:solidFill>
                  <a:srgbClr val="6E0500"/>
                </a:solidFill>
                <a:latin typeface="Franklin Gothic Book" charset="0"/>
                <a:ea typeface="ＭＳ Ｐゴシック" charset="0"/>
                <a:cs typeface="ＭＳ Ｐゴシック" charset="0"/>
              </a:rPr>
              <a:t>Formative assessment</a:t>
            </a:r>
            <a:r>
              <a:rPr lang="en-US" sz="3000">
                <a:latin typeface="Franklin Gothic Book" charset="0"/>
                <a:ea typeface="ＭＳ Ｐゴシック" charset="0"/>
                <a:cs typeface="ＭＳ Ｐゴシック" charset="0"/>
              </a:rPr>
              <a:t> - Assessment to improve learning, to provide feedback, reflection, to raise confidence, to focus on individual needs, to support student learning.  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4100">
                <a:solidFill>
                  <a:srgbClr val="6E0500"/>
                </a:solidFill>
                <a:latin typeface="Franklin Gothic Book" charset="0"/>
                <a:ea typeface="ＭＳ Ｐゴシック" charset="0"/>
                <a:cs typeface="ＭＳ Ｐゴシック" charset="0"/>
              </a:rPr>
              <a:t>Summative assessment</a:t>
            </a:r>
            <a:r>
              <a:rPr lang="en-US" sz="3000">
                <a:latin typeface="Franklin Gothic Book" charset="0"/>
                <a:ea typeface="ＭＳ Ｐゴシック" charset="0"/>
                <a:cs typeface="ＭＳ Ｐゴシック" charset="0"/>
              </a:rPr>
              <a:t> -to find out what the children have learned - will include knowledge, skills, attitudes, conceptual understandings and sometimes the action taken as a result of learning</a:t>
            </a:r>
          </a:p>
        </p:txBody>
      </p:sp>
    </p:spTree>
    <p:extLst>
      <p:ext uri="{BB962C8B-B14F-4D97-AF65-F5344CB8AC3E}">
        <p14:creationId xmlns:p14="http://schemas.microsoft.com/office/powerpoint/2010/main" val="38715827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 bldLvl="5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idx="1"/>
          </p:nvPr>
        </p:nvSpPr>
        <p:spPr>
          <a:xfrm>
            <a:off x="651867" y="1339453"/>
            <a:ext cx="8251031" cy="4839891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sz="4500" b="1">
                <a:solidFill>
                  <a:srgbClr val="FF2712"/>
                </a:solidFill>
                <a:latin typeface="Franklin Gothic Book" charset="0"/>
                <a:ea typeface="ＭＳ Ｐゴシック" charset="0"/>
                <a:cs typeface="ＭＳ Ｐゴシック" charset="0"/>
              </a:rPr>
              <a:t>Formative assessment</a:t>
            </a:r>
            <a:r>
              <a:rPr lang="en-US">
                <a:latin typeface="Franklin Gothic Book" charset="0"/>
                <a:ea typeface="ＭＳ Ｐゴシック" charset="0"/>
                <a:cs typeface="ＭＳ Ｐゴシック" charset="0"/>
              </a:rPr>
              <a:t> = ongoing takes place all of the time, not always formal, does not always involve writing - may be verbal. 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sz="4500" b="1">
                <a:solidFill>
                  <a:srgbClr val="D90B00"/>
                </a:solidFill>
                <a:latin typeface="Franklin Gothic Book" charset="0"/>
                <a:ea typeface="ＭＳ Ｐゴシック" charset="0"/>
                <a:cs typeface="ＭＳ Ｐゴシック" charset="0"/>
              </a:rPr>
              <a:t>Summative assessment </a:t>
            </a:r>
            <a:r>
              <a:rPr lang="en-US">
                <a:latin typeface="Franklin Gothic Book" charset="0"/>
                <a:ea typeface="ＭＳ Ｐゴシック" charset="0"/>
                <a:cs typeface="ＭＳ Ｐゴシック" charset="0"/>
              </a:rPr>
              <a:t>= at the end of a unit of work or learning sessions, usually has formal feedback (rubric, checklist, continuum etc)</a:t>
            </a:r>
          </a:p>
        </p:txBody>
      </p:sp>
    </p:spTree>
    <p:extLst>
      <p:ext uri="{BB962C8B-B14F-4D97-AF65-F5344CB8AC3E}">
        <p14:creationId xmlns:p14="http://schemas.microsoft.com/office/powerpoint/2010/main" val="15084083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 build="p" bldLvl="5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017985"/>
            <a:ext cx="8686800" cy="1821656"/>
          </a:xfrm>
        </p:spPr>
        <p:txBody>
          <a:bodyPr/>
          <a:lstStyle/>
          <a:p>
            <a:pPr>
              <a:defRPr/>
            </a:pPr>
            <a:r>
              <a:rPr lang="en-US" sz="4500" dirty="0">
                <a:solidFill>
                  <a:srgbClr val="0E002D"/>
                </a:solidFill>
                <a:latin typeface="Copperplate" pitchFamily="-111" charset="0"/>
                <a:ea typeface="Copperplate" pitchFamily="-111" charset="0"/>
                <a:cs typeface="Copperplate" pitchFamily="-111" charset="0"/>
                <a:sym typeface="Copperplate" pitchFamily="-111" charset="0"/>
              </a:rPr>
              <a:t>Good assessment </a:t>
            </a:r>
            <a:r>
              <a:rPr lang="en-US" sz="4500" b="1" dirty="0">
                <a:solidFill>
                  <a:srgbClr val="D90B00"/>
                </a:solidFill>
                <a:latin typeface="Copperplate" pitchFamily="-111" charset="0"/>
                <a:ea typeface="Copperplate" pitchFamily="-111" charset="0"/>
                <a:cs typeface="Copperplate" pitchFamily="-111" charset="0"/>
                <a:sym typeface="Copperplate" pitchFamily="-111" charset="0"/>
              </a:rPr>
              <a:t>should not</a:t>
            </a:r>
            <a:r>
              <a:rPr lang="en-US" sz="4500" dirty="0">
                <a:solidFill>
                  <a:srgbClr val="D90B00"/>
                </a:solidFill>
                <a:latin typeface="Copperplate" pitchFamily="-111" charset="0"/>
                <a:ea typeface="Copperplate" pitchFamily="-111" charset="0"/>
                <a:cs typeface="Copperplate" pitchFamily="-111" charset="0"/>
                <a:sym typeface="Copperplate" pitchFamily="-111" charset="0"/>
              </a:rPr>
              <a:t> </a:t>
            </a:r>
            <a:r>
              <a:rPr lang="en-US" sz="4500" dirty="0">
                <a:solidFill>
                  <a:srgbClr val="0E002D"/>
                </a:solidFill>
                <a:latin typeface="Copperplate" pitchFamily="-111" charset="0"/>
                <a:ea typeface="Copperplate" pitchFamily="-111" charset="0"/>
                <a:cs typeface="Copperplate" pitchFamily="-111" charset="0"/>
                <a:sym typeface="Copperplate" pitchFamily="-111" charset="0"/>
              </a:rPr>
              <a:t>be about -</a:t>
            </a:r>
            <a:endParaRPr lang="en-US" sz="4500" dirty="0">
              <a:solidFill>
                <a:srgbClr val="0E002D"/>
              </a:solidFill>
              <a:latin typeface="Copperplate" pitchFamily="-111" charset="0"/>
              <a:sym typeface="Copperplate" pitchFamily="-111" charset="0"/>
            </a:endParaRPr>
          </a:p>
        </p:txBody>
      </p:sp>
      <p:sp>
        <p:nvSpPr>
          <p:cNvPr id="41986" name="Rectangle 2"/>
          <p:cNvSpPr>
            <a:spLocks/>
          </p:cNvSpPr>
          <p:nvPr/>
        </p:nvSpPr>
        <p:spPr bwMode="auto">
          <a:xfrm>
            <a:off x="607219" y="2839640"/>
            <a:ext cx="6341195" cy="206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75034" indent="-375034"/>
            <a:r>
              <a:rPr lang="en-US" sz="2500"/>
              <a:t>*  Quantity of work</a:t>
            </a:r>
          </a:p>
          <a:p>
            <a:pPr marL="375034" indent="-375034"/>
            <a:r>
              <a:rPr lang="en-US" sz="2500"/>
              <a:t>*  Presentation of the work (display)</a:t>
            </a:r>
          </a:p>
          <a:p>
            <a:pPr marL="375034" indent="-375034"/>
            <a:r>
              <a:rPr lang="en-US" sz="2500"/>
              <a:t>*  Marking or grading</a:t>
            </a:r>
          </a:p>
          <a:p>
            <a:pPr marL="375034" indent="-375034"/>
            <a:r>
              <a:rPr lang="en-US" sz="2500"/>
              <a:t>*  Comparisons between students</a:t>
            </a:r>
          </a:p>
        </p:txBody>
      </p:sp>
    </p:spTree>
    <p:extLst>
      <p:ext uri="{BB962C8B-B14F-4D97-AF65-F5344CB8AC3E}">
        <p14:creationId xmlns:p14="http://schemas.microsoft.com/office/powerpoint/2010/main" val="38877010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job presentation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882" b="-288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8539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232172" y="857250"/>
            <a:ext cx="8686800" cy="1213247"/>
          </a:xfrm>
        </p:spPr>
        <p:txBody>
          <a:bodyPr/>
          <a:lstStyle/>
          <a:p>
            <a:pPr>
              <a:defRPr/>
            </a:pPr>
            <a:r>
              <a:rPr lang="en-US" sz="3400" b="1" dirty="0">
                <a:solidFill>
                  <a:srgbClr val="0E002D"/>
                </a:solidFill>
                <a:latin typeface="Copperplate" pitchFamily="-111" charset="0"/>
                <a:ea typeface="Copperplate" pitchFamily="-111" charset="0"/>
                <a:cs typeface="Copperplate" pitchFamily="-111" charset="0"/>
                <a:sym typeface="Copperplate" pitchFamily="-111" charset="0"/>
              </a:rPr>
              <a:t>Assessment will support children when….</a:t>
            </a:r>
            <a:endParaRPr lang="en-US" sz="3400" b="1" dirty="0">
              <a:solidFill>
                <a:srgbClr val="0E002D"/>
              </a:solidFill>
              <a:latin typeface="Copperplate" pitchFamily="-111" charset="0"/>
              <a:ea typeface="ヒラギノ明朝 ProN W6" pitchFamily="-111" charset="-128"/>
              <a:cs typeface="ヒラギノ明朝 ProN W6" pitchFamily="-111" charset="-128"/>
              <a:sym typeface="Copperplate" pitchFamily="-111" charset="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304726" y="2143126"/>
            <a:ext cx="8686354" cy="3936876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>
                <a:latin typeface="Arial" charset="0"/>
                <a:ea typeface="ＭＳ Ｐゴシック" charset="0"/>
                <a:cs typeface="Arial" charset="0"/>
                <a:sym typeface="Arial" charset="0"/>
              </a:rPr>
              <a:t>learning intentions are shared with the children</a:t>
            </a:r>
            <a:endParaRPr lang="en-US"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en-US">
                <a:latin typeface="Arial" charset="0"/>
                <a:ea typeface="ＭＳ Ｐゴシック" charset="0"/>
                <a:cs typeface="Arial" charset="0"/>
                <a:sym typeface="Arial" charset="0"/>
              </a:rPr>
              <a:t>children are involved in self-assessment</a:t>
            </a:r>
            <a:endParaRPr lang="en-US"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en-US">
                <a:latin typeface="Arial" charset="0"/>
                <a:ea typeface="ＭＳ Ｐゴシック" charset="0"/>
                <a:cs typeface="Arial" charset="0"/>
                <a:sym typeface="Arial" charset="0"/>
              </a:rPr>
              <a:t>feedback that helps children to recognize what they need to do next is provided</a:t>
            </a:r>
            <a:endParaRPr lang="en-US"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en-US">
                <a:latin typeface="Arial" charset="0"/>
                <a:ea typeface="ＭＳ Ｐゴシック" charset="0"/>
                <a:cs typeface="Arial" charset="0"/>
                <a:sym typeface="Arial" charset="0"/>
              </a:rPr>
              <a:t>every child feels confident that they can improve </a:t>
            </a:r>
            <a:endParaRPr lang="en-US"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415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 bldLvl="5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2289862" y="820854"/>
            <a:ext cx="5685111" cy="89296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44676">
              <a:defRPr sz="4100"/>
            </a:lvl1pPr>
          </a:lstStyle>
          <a:p>
            <a:pPr lvl="0">
              <a:defRPr sz="1800" cap="none"/>
            </a:pPr>
            <a:r>
              <a:rPr sz="3000" cap="all" dirty="0"/>
              <a:t>Teaching, learning and assessment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598290" y="1946763"/>
            <a:ext cx="4938736" cy="404101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727597" indent="-727597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57554B"/>
                </a:solidFill>
              </a:rPr>
              <a:t>Assessment is ongoing</a:t>
            </a:r>
          </a:p>
          <a:p>
            <a:pPr marL="727597" indent="-727597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57554B"/>
                </a:solidFill>
              </a:rPr>
              <a:t>Assessment is integral to all teaching and learning</a:t>
            </a:r>
          </a:p>
          <a:p>
            <a:pPr marL="727597" indent="-727597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57554B"/>
                </a:solidFill>
              </a:rPr>
              <a:t>Assessment occurs both formally and incidentally at various points in a learning </a:t>
            </a:r>
          </a:p>
        </p:txBody>
      </p:sp>
      <p:pic>
        <p:nvPicPr>
          <p:cNvPr id="64" name="image5.png"/>
          <p:cNvPicPr/>
          <p:nvPr/>
        </p:nvPicPr>
        <p:blipFill>
          <a:blip r:embed="rId2">
            <a:alphaModFix amt="74639"/>
            <a:extLst/>
          </a:blip>
          <a:stretch>
            <a:fillRect/>
          </a:stretch>
        </p:blipFill>
        <p:spPr>
          <a:xfrm>
            <a:off x="5132418" y="2162537"/>
            <a:ext cx="3377241" cy="25329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14760468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Awareness Test Video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Ahg6qcgoay4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788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1769273" y="804318"/>
            <a:ext cx="6776438" cy="892969"/>
          </a:xfrm>
          <a:prstGeom prst="rect">
            <a:avLst/>
          </a:prstGeom>
        </p:spPr>
        <p:txBody>
          <a:bodyPr/>
          <a:lstStyle>
            <a:lvl1pPr defTabSz="391413">
              <a:defRPr sz="4600"/>
            </a:lvl1pPr>
          </a:lstStyle>
          <a:p>
            <a:pPr lvl="0">
              <a:defRPr sz="1800" cap="none"/>
            </a:pPr>
            <a:r>
              <a:rPr sz="3400" cap="all" dirty="0"/>
              <a:t>What is authentic assessment?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598290" y="1920893"/>
            <a:ext cx="4097725" cy="459400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30854" indent="-530854" defTabSz="330486">
              <a:spcBef>
                <a:spcPts val="3020"/>
              </a:spcBef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0000"/>
                </a:solidFill>
                <a:latin typeface="Abadi MT Condensed Extra Bold"/>
                <a:cs typeface="Abadi MT Condensed Extra Bold"/>
              </a:rPr>
              <a:t>Planned and structured so all students can understand the reasons behind the assessment tasks</a:t>
            </a:r>
          </a:p>
          <a:p>
            <a:pPr marL="530854" indent="-530854" defTabSz="330486">
              <a:spcBef>
                <a:spcPts val="3020"/>
              </a:spcBef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0000"/>
                </a:solidFill>
                <a:latin typeface="Abadi MT Condensed Extra Bold"/>
                <a:cs typeface="Abadi MT Condensed Extra Bold"/>
              </a:rPr>
              <a:t>Students should be aware of the desired results (learning intentions) and the acceptable evidence (criteria for success)</a:t>
            </a:r>
            <a:endParaRPr lang="en-US" sz="2200" dirty="0">
              <a:solidFill>
                <a:srgbClr val="000000"/>
              </a:solidFill>
              <a:latin typeface="Abadi MT Condensed Extra Bold"/>
              <a:cs typeface="Abadi MT Condensed Extra Bold"/>
            </a:endParaRPr>
          </a:p>
          <a:p>
            <a:pPr marL="530854" indent="-530854" defTabSz="330486">
              <a:spcBef>
                <a:spcPts val="3020"/>
              </a:spcBef>
              <a:defRPr sz="1800"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000000"/>
                </a:solidFill>
                <a:latin typeface="Abadi MT Condensed Extra Bold"/>
                <a:cs typeface="Abadi MT Condensed Extra Bold"/>
              </a:rPr>
              <a:t>Done using different tools and strategies</a:t>
            </a:r>
          </a:p>
          <a:p>
            <a:pPr marL="530854" indent="-530854" defTabSz="330486">
              <a:spcBef>
                <a:spcPts val="3020"/>
              </a:spcBef>
              <a:defRPr sz="1800"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000000"/>
                </a:solidFill>
                <a:latin typeface="Abadi MT Condensed Extra Bold"/>
                <a:cs typeface="Abadi MT Condensed Extra Bold"/>
              </a:rPr>
              <a:t>Students should have a clear feedback</a:t>
            </a:r>
            <a:endParaRPr sz="2200" dirty="0">
              <a:solidFill>
                <a:srgbClr val="000000"/>
              </a:solidFill>
              <a:latin typeface="Abadi MT Condensed Extra Bold"/>
              <a:cs typeface="Abadi MT Condensed Extra Bold"/>
            </a:endParaRPr>
          </a:p>
        </p:txBody>
      </p:sp>
      <p:pic>
        <p:nvPicPr>
          <p:cNvPr id="2" name="Picture 1" descr="IMG_7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34" y="2218266"/>
            <a:ext cx="3996265" cy="299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325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2298402" y="846260"/>
            <a:ext cx="6247309" cy="89296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91413">
              <a:defRPr sz="4600"/>
            </a:lvl1pPr>
          </a:lstStyle>
          <a:p>
            <a:pPr lvl="0">
              <a:defRPr sz="1800" cap="none"/>
            </a:pPr>
            <a:r>
              <a:rPr sz="3400" cap="all" dirty="0"/>
              <a:t>What is authentic assessment?</a:t>
            </a:r>
          </a:p>
        </p:txBody>
      </p:sp>
      <p:pic>
        <p:nvPicPr>
          <p:cNvPr id="4" name="Picture 3" descr="IMG_7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822" y="1998133"/>
            <a:ext cx="4899377" cy="367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44277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1885020" y="754713"/>
            <a:ext cx="6660691" cy="892969"/>
          </a:xfrm>
          <a:prstGeom prst="rect">
            <a:avLst/>
          </a:prstGeom>
        </p:spPr>
        <p:txBody>
          <a:bodyPr/>
          <a:lstStyle>
            <a:lvl1pPr defTabSz="537462">
              <a:defRPr sz="6400"/>
            </a:lvl1pPr>
          </a:lstStyle>
          <a:p>
            <a:pPr lvl="0">
              <a:defRPr sz="1800" cap="none"/>
            </a:pPr>
            <a:r>
              <a:rPr sz="4700" cap="all" dirty="0"/>
              <a:t>what do we assess?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598290" y="1937742"/>
            <a:ext cx="7947422" cy="4464844"/>
          </a:xfrm>
          <a:prstGeom prst="rect">
            <a:avLst/>
          </a:prstGeom>
        </p:spPr>
        <p:txBody>
          <a:bodyPr/>
          <a:lstStyle/>
          <a:p>
            <a:pPr marL="727597" indent="-727597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57554B"/>
                </a:solidFill>
              </a:rPr>
              <a:t>Knowledge</a:t>
            </a:r>
          </a:p>
          <a:p>
            <a:pPr marL="727597" indent="-727597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57554B"/>
                </a:solidFill>
              </a:rPr>
              <a:t>Understanding</a:t>
            </a:r>
          </a:p>
          <a:p>
            <a:pPr marL="727597" indent="-727597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57554B"/>
                </a:solidFill>
              </a:rPr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30173830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6.png"/>
          <p:cNvPicPr/>
          <p:nvPr/>
        </p:nvPicPr>
        <p:blipFill>
          <a:blip r:embed="rId2">
            <a:extLst/>
          </a:blip>
          <a:srcRect t="2162" b="1453"/>
          <a:stretch>
            <a:fillRect/>
          </a:stretch>
        </p:blipFill>
        <p:spPr>
          <a:xfrm>
            <a:off x="716397" y="801815"/>
            <a:ext cx="7971063" cy="56547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1440227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598290" y="937618"/>
            <a:ext cx="7947422" cy="892969"/>
          </a:xfrm>
          <a:prstGeom prst="rect">
            <a:avLst/>
          </a:prstGeom>
        </p:spPr>
        <p:txBody>
          <a:bodyPr/>
          <a:lstStyle>
            <a:lvl1pPr defTabSz="379729">
              <a:defRPr sz="4500"/>
            </a:lvl1pPr>
          </a:lstStyle>
          <a:p>
            <a:pPr lvl="0">
              <a:defRPr sz="1800" cap="none"/>
            </a:pPr>
            <a:r>
              <a:rPr sz="3300" cap="all" dirty="0"/>
              <a:t>Stage 1: Identify desired results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3937994" y="1830586"/>
            <a:ext cx="4726485" cy="4464844"/>
          </a:xfrm>
          <a:prstGeom prst="rect">
            <a:avLst/>
          </a:prstGeom>
        </p:spPr>
        <p:txBody>
          <a:bodyPr/>
          <a:lstStyle/>
          <a:p>
            <a:pPr marL="727597" indent="-727597">
              <a:defRPr sz="1800">
                <a:solidFill>
                  <a:srgbClr val="000000"/>
                </a:solidFill>
              </a:defRPr>
            </a:pPr>
            <a:r>
              <a:rPr sz="2900" dirty="0">
                <a:solidFill>
                  <a:srgbClr val="57554B"/>
                </a:solidFill>
              </a:rPr>
              <a:t>What should students know, understand and be able to do?</a:t>
            </a:r>
          </a:p>
          <a:p>
            <a:pPr marL="727597" indent="-727597">
              <a:defRPr sz="1800">
                <a:solidFill>
                  <a:srgbClr val="000000"/>
                </a:solidFill>
              </a:defRPr>
            </a:pPr>
            <a:r>
              <a:rPr sz="2900" dirty="0">
                <a:solidFill>
                  <a:srgbClr val="57554B"/>
                </a:solidFill>
              </a:rPr>
              <a:t>Consider our goals, standards and curriculum expectations.</a:t>
            </a:r>
          </a:p>
        </p:txBody>
      </p:sp>
      <p:pic>
        <p:nvPicPr>
          <p:cNvPr id="5" name="Picture 4" descr="IMG_7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89" y="2895600"/>
            <a:ext cx="4238978" cy="317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5402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598290" y="531496"/>
            <a:ext cx="7947422" cy="892969"/>
          </a:xfrm>
          <a:prstGeom prst="rect">
            <a:avLst/>
          </a:prstGeom>
        </p:spPr>
        <p:txBody>
          <a:bodyPr/>
          <a:lstStyle>
            <a:lvl1pPr defTabSz="303783">
              <a:defRPr sz="3600"/>
            </a:lvl1pPr>
          </a:lstStyle>
          <a:p>
            <a:pPr lvl="0">
              <a:defRPr sz="1800" cap="none"/>
            </a:pPr>
            <a:r>
              <a:rPr sz="2700" cap="all" dirty="0"/>
              <a:t>Stage 2: determine acceptable evidence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276820" y="1794867"/>
            <a:ext cx="7749580" cy="4464844"/>
          </a:xfrm>
          <a:prstGeom prst="rect">
            <a:avLst/>
          </a:prstGeom>
        </p:spPr>
        <p:txBody>
          <a:bodyPr/>
          <a:lstStyle/>
          <a:p>
            <a:pPr marL="727597" indent="-727597">
              <a:defRPr sz="1800">
                <a:solidFill>
                  <a:srgbClr val="000000"/>
                </a:solidFill>
              </a:defRPr>
            </a:pPr>
            <a:r>
              <a:rPr sz="2900" dirty="0">
                <a:solidFill>
                  <a:srgbClr val="57554B"/>
                </a:solidFill>
              </a:rPr>
              <a:t>How will we know if students have achieved the desired results and met the standards?</a:t>
            </a:r>
          </a:p>
          <a:p>
            <a:pPr marL="727597" indent="-727597">
              <a:defRPr sz="1800">
                <a:solidFill>
                  <a:srgbClr val="000000"/>
                </a:solidFill>
              </a:defRPr>
            </a:pPr>
            <a:r>
              <a:rPr sz="2900" dirty="0">
                <a:solidFill>
                  <a:srgbClr val="57554B"/>
                </a:solidFill>
              </a:rPr>
              <a:t>What will be the evidence of students’ understanding?</a:t>
            </a:r>
          </a:p>
        </p:txBody>
      </p:sp>
      <p:pic>
        <p:nvPicPr>
          <p:cNvPr id="6" name="Picture 5" descr="IMG_7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11" y="4030133"/>
            <a:ext cx="3770488" cy="282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20943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598290" y="738145"/>
            <a:ext cx="7947422" cy="892969"/>
          </a:xfrm>
          <a:prstGeom prst="rect">
            <a:avLst/>
          </a:prstGeom>
        </p:spPr>
        <p:txBody>
          <a:bodyPr/>
          <a:lstStyle>
            <a:lvl1pPr defTabSz="297940">
              <a:defRPr sz="3500"/>
            </a:lvl1pPr>
          </a:lstStyle>
          <a:p>
            <a:pPr lvl="0">
              <a:defRPr sz="1800" cap="none"/>
            </a:pPr>
            <a:r>
              <a:rPr sz="2600" cap="all" dirty="0"/>
              <a:t>stage 3: Planning and learning experiences and instructions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598289" y="1937742"/>
            <a:ext cx="3541494" cy="446484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987777" indent="-987777"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57554B"/>
                </a:solidFill>
              </a:rPr>
              <a:t>After identifying results (stage1) and appropriate evidence (stage 2), now we can plan the learning experiences</a:t>
            </a:r>
          </a:p>
        </p:txBody>
      </p:sp>
      <p:pic>
        <p:nvPicPr>
          <p:cNvPr id="6" name="Picture 5" descr="IMG_76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267" y="2387599"/>
            <a:ext cx="4284132" cy="321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70046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CHILDHOOD MILESTONE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05935"/>
            <a:ext cx="8042276" cy="4343400"/>
          </a:xfrm>
        </p:spPr>
        <p:txBody>
          <a:bodyPr/>
          <a:lstStyle/>
          <a:p>
            <a:r>
              <a:rPr lang="en-US" dirty="0" smtClean="0"/>
              <a:t>Jean Piaget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Yxo8zkgd07E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3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ASSESSMENT STRATEGIES AND TOOLS</a:t>
            </a:r>
            <a:endParaRPr lang="en-US" dirty="0"/>
          </a:p>
        </p:txBody>
      </p:sp>
      <p:pic>
        <p:nvPicPr>
          <p:cNvPr id="4" name="Content Placeholder 3" descr="ass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84" r="-1798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46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Making WALT and WILF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999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-618" r="-283"/>
          <a:stretch/>
        </p:blipFill>
        <p:spPr>
          <a:xfrm>
            <a:off x="-35572" y="7280"/>
            <a:ext cx="9179572" cy="685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6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there is a correct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9TskeE43Q1M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00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2432184"/>
          </a:xfrm>
        </p:spPr>
        <p:txBody>
          <a:bodyPr/>
          <a:lstStyle/>
          <a:p>
            <a:r>
              <a:rPr lang="en-US" dirty="0" smtClean="0"/>
              <a:t>Morning Tea/Coffee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588299"/>
            <a:ext cx="8042276" cy="1976196"/>
          </a:xfrm>
        </p:spPr>
        <p:txBody>
          <a:bodyPr/>
          <a:lstStyle/>
          <a:p>
            <a:r>
              <a:rPr lang="en-US" dirty="0" smtClean="0"/>
              <a:t>Making PYP Happen page 47 </a:t>
            </a:r>
            <a:endParaRPr lang="en-US" dirty="0"/>
          </a:p>
        </p:txBody>
      </p:sp>
      <p:pic>
        <p:nvPicPr>
          <p:cNvPr id="4" name="Picture 3" descr="coffe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5801">
            <a:off x="4685804" y="3888279"/>
            <a:ext cx="2469737" cy="185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66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24820"/>
            <a:ext cx="8042276" cy="1336956"/>
          </a:xfrm>
        </p:spPr>
        <p:txBody>
          <a:bodyPr/>
          <a:lstStyle/>
          <a:p>
            <a:r>
              <a:rPr lang="en-US" dirty="0" smtClean="0"/>
              <a:t>Assessing through…</a:t>
            </a:r>
            <a:br>
              <a:rPr lang="en-US" dirty="0" smtClean="0"/>
            </a:br>
            <a:r>
              <a:rPr lang="en-US" sz="2800" dirty="0" smtClean="0">
                <a:solidFill>
                  <a:srgbClr val="FF6600"/>
                </a:solidFill>
                <a:latin typeface="Arial" charset="0"/>
              </a:rPr>
              <a:t>(adapted from ways </a:t>
            </a:r>
            <a:r>
              <a:rPr lang="en-US" sz="2800" dirty="0">
                <a:solidFill>
                  <a:srgbClr val="FF6600"/>
                </a:solidFill>
                <a:latin typeface="Arial" charset="0"/>
              </a:rPr>
              <a:t>to learn through inquiry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; Jo Fahey</a:t>
            </a:r>
            <a:r>
              <a:rPr lang="en-US" sz="2800" dirty="0">
                <a:solidFill>
                  <a:srgbClr val="FF6600"/>
                </a:solidFill>
                <a:latin typeface="Arial" charset="0"/>
              </a:rPr>
              <a:t>)</a:t>
            </a:r>
            <a:endParaRPr lang="en-US" sz="2800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49275" y="2125135"/>
            <a:ext cx="8042276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</a:rPr>
              <a:t>…read-</a:t>
            </a:r>
            <a:r>
              <a:rPr lang="en-US" dirty="0" smtClean="0">
                <a:latin typeface="Arial" charset="0"/>
              </a:rPr>
              <a:t>aloud </a:t>
            </a:r>
            <a:r>
              <a:rPr lang="en-US" dirty="0">
                <a:latin typeface="Arial" charset="0"/>
              </a:rPr>
              <a:t>and responses</a:t>
            </a:r>
          </a:p>
          <a:p>
            <a:r>
              <a:rPr lang="en-US" dirty="0">
                <a:latin typeface="Arial" charset="0"/>
              </a:rPr>
              <a:t>…browsing and viewing</a:t>
            </a:r>
          </a:p>
          <a:p>
            <a:r>
              <a:rPr lang="en-US" dirty="0">
                <a:latin typeface="Arial" charset="0"/>
              </a:rPr>
              <a:t>…organizing </a:t>
            </a:r>
            <a:r>
              <a:rPr lang="en-US" dirty="0" smtClean="0">
                <a:latin typeface="Arial" charset="0"/>
              </a:rPr>
              <a:t>ideas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…play</a:t>
            </a:r>
          </a:p>
          <a:p>
            <a:r>
              <a:rPr lang="en-US" dirty="0">
                <a:latin typeface="Arial" charset="0"/>
              </a:rPr>
              <a:t>…educational drama</a:t>
            </a:r>
          </a:p>
          <a:p>
            <a:r>
              <a:rPr lang="en-US" dirty="0">
                <a:latin typeface="Arial" charset="0"/>
              </a:rPr>
              <a:t>…research</a:t>
            </a:r>
          </a:p>
          <a:p>
            <a:r>
              <a:rPr lang="en-US" dirty="0">
                <a:latin typeface="Arial" charset="0"/>
              </a:rPr>
              <a:t>…the </a:t>
            </a:r>
            <a:r>
              <a:rPr lang="en-US" dirty="0" smtClean="0">
                <a:latin typeface="Arial" charset="0"/>
              </a:rPr>
              <a:t>arts</a:t>
            </a:r>
            <a:endParaRPr lang="en-US" dirty="0">
              <a:latin typeface="Arial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Arial" charset="0"/>
              </a:rPr>
              <a:t>How these 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help you to assess?</a:t>
            </a:r>
            <a:endParaRPr lang="en-US" sz="36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5" name="Picture 1" descr="IMG_71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5308">
            <a:off x="5728495" y="2580481"/>
            <a:ext cx="303371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81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3" name="Title 1"/>
          <p:cNvSpPr>
            <a:spLocks noGrp="1"/>
          </p:cNvSpPr>
          <p:nvPr>
            <p:ph type="title"/>
          </p:nvPr>
        </p:nvSpPr>
        <p:spPr>
          <a:xfrm>
            <a:off x="511175" y="742950"/>
            <a:ext cx="7850188" cy="671513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Assessment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through read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-aloud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and responses</a:t>
            </a:r>
          </a:p>
        </p:txBody>
      </p:sp>
      <p:sp>
        <p:nvSpPr>
          <p:cNvPr id="19148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377AFF"/>
                </a:solidFill>
                <a:cs typeface="Arial" charset="0"/>
              </a:rPr>
              <a:t>Page </a:t>
            </a:r>
            <a:fld id="{F4295C54-03BC-264D-A803-20BA08A0BC76}" type="slidenum">
              <a:rPr lang="en-US" sz="1000">
                <a:solidFill>
                  <a:srgbClr val="377AFF"/>
                </a:solidFill>
                <a:cs typeface="Arial" charset="0"/>
              </a:rPr>
              <a:pPr eaLnBrk="1" hangingPunct="1"/>
              <a:t>36</a:t>
            </a:fld>
            <a:endParaRPr lang="en-US" sz="1000">
              <a:solidFill>
                <a:srgbClr val="377AFF"/>
              </a:solidFill>
              <a:cs typeface="Arial" charset="0"/>
            </a:endParaRPr>
          </a:p>
        </p:txBody>
      </p:sp>
      <p:sp>
        <p:nvSpPr>
          <p:cNvPr id="191491" name="Content Placeholder 2"/>
          <p:cNvSpPr txBox="1">
            <a:spLocks/>
          </p:cNvSpPr>
          <p:nvPr/>
        </p:nvSpPr>
        <p:spPr bwMode="auto">
          <a:xfrm>
            <a:off x="989719" y="1931635"/>
            <a:ext cx="6908187" cy="354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0041C4"/>
              </a:buClr>
              <a:buFont typeface="Wingdings" charset="0"/>
              <a:buNone/>
            </a:pPr>
            <a:r>
              <a:rPr lang="en-US" dirty="0">
                <a:cs typeface="Arial" charset="0"/>
              </a:rPr>
              <a:t>In an inquiry-based learning environment, oral language exposes the thinking of the learner and helps learners construct meaning and develop deeper levels of understanding.</a:t>
            </a:r>
          </a:p>
        </p:txBody>
      </p:sp>
      <p:sp>
        <p:nvSpPr>
          <p:cNvPr id="191492" name="Title 1"/>
          <p:cNvSpPr txBox="1">
            <a:spLocks/>
          </p:cNvSpPr>
          <p:nvPr/>
        </p:nvSpPr>
        <p:spPr bwMode="auto">
          <a:xfrm>
            <a:off x="492125" y="5478463"/>
            <a:ext cx="785018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000" b="1">
                <a:solidFill>
                  <a:srgbClr val="0041C4"/>
                </a:solidFill>
                <a:cs typeface="Arial" charset="0"/>
              </a:rPr>
              <a:t>Lev Vigotsky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38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Title 1"/>
          <p:cNvSpPr>
            <a:spLocks noGrp="1"/>
          </p:cNvSpPr>
          <p:nvPr>
            <p:ph type="title"/>
          </p:nvPr>
        </p:nvSpPr>
        <p:spPr>
          <a:xfrm>
            <a:off x="382588" y="419100"/>
            <a:ext cx="7905750" cy="1195388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Assessment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through read-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aloud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and responses</a:t>
            </a:r>
          </a:p>
        </p:txBody>
      </p:sp>
      <p:sp>
        <p:nvSpPr>
          <p:cNvPr id="192515" name="Content Placeholder 6"/>
          <p:cNvSpPr>
            <a:spLocks noGrp="1"/>
          </p:cNvSpPr>
          <p:nvPr>
            <p:ph idx="1"/>
          </p:nvPr>
        </p:nvSpPr>
        <p:spPr>
          <a:xfrm>
            <a:off x="576263" y="1722438"/>
            <a:ext cx="7866062" cy="479901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</a:rPr>
              <a:t>Positive effect on students’ abilities as writers and readers</a:t>
            </a:r>
          </a:p>
          <a:p>
            <a:r>
              <a:rPr lang="en-US" dirty="0">
                <a:latin typeface="Arial" charset="0"/>
              </a:rPr>
              <a:t>Fosters a love of reading</a:t>
            </a:r>
          </a:p>
          <a:p>
            <a:r>
              <a:rPr lang="en-US" dirty="0">
                <a:latin typeface="Arial" charset="0"/>
              </a:rPr>
              <a:t>Enhances literacy outcomes</a:t>
            </a:r>
          </a:p>
          <a:p>
            <a:r>
              <a:rPr lang="en-US" dirty="0">
                <a:latin typeface="Arial" charset="0"/>
              </a:rPr>
              <a:t>Using a range of texts; fiction, information texts, magazines, newspaper, electronic texts</a:t>
            </a:r>
          </a:p>
          <a:p>
            <a:r>
              <a:rPr lang="en-US" dirty="0">
                <a:latin typeface="Arial" charset="0"/>
              </a:rPr>
              <a:t>Promotes thinking and discussions</a:t>
            </a:r>
          </a:p>
          <a:p>
            <a:r>
              <a:rPr lang="en-US" dirty="0">
                <a:latin typeface="Arial" charset="0"/>
              </a:rPr>
              <a:t>Connect to children’s prior knowledge and experience (reflection)</a:t>
            </a:r>
          </a:p>
          <a:p>
            <a:r>
              <a:rPr lang="en-US" dirty="0">
                <a:latin typeface="Arial" charset="0"/>
              </a:rPr>
              <a:t>Offers new perspective</a:t>
            </a:r>
          </a:p>
          <a:p>
            <a:r>
              <a:rPr lang="en-US" dirty="0">
                <a:latin typeface="Arial" charset="0"/>
              </a:rPr>
              <a:t>Provokes children to communicate ideas</a:t>
            </a: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1925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377AFF"/>
                </a:solidFill>
                <a:cs typeface="Arial" charset="0"/>
              </a:rPr>
              <a:t>Page </a:t>
            </a:r>
            <a:fld id="{296E18BD-0873-4B4D-8602-A3267B78855C}" type="slidenum">
              <a:rPr lang="en-US" sz="1000">
                <a:solidFill>
                  <a:srgbClr val="377AFF"/>
                </a:solidFill>
                <a:cs typeface="Arial" charset="0"/>
              </a:rPr>
              <a:pPr eaLnBrk="1" hangingPunct="1"/>
              <a:t>37</a:t>
            </a:fld>
            <a:endParaRPr lang="en-US" sz="1000">
              <a:solidFill>
                <a:srgbClr val="377A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Assessment </a:t>
            </a:r>
            <a:r>
              <a:rPr lang="en-US" dirty="0">
                <a:latin typeface="Arial" charset="0"/>
              </a:rPr>
              <a:t>through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browsing and viewing</a:t>
            </a:r>
          </a:p>
        </p:txBody>
      </p:sp>
      <p:sp>
        <p:nvSpPr>
          <p:cNvPr id="1935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377AFF"/>
                </a:solidFill>
                <a:cs typeface="Arial" charset="0"/>
              </a:rPr>
              <a:t>Page </a:t>
            </a:r>
            <a:fld id="{B5338C65-3EF1-F64F-9328-3A6DED78727A}" type="slidenum">
              <a:rPr lang="en-US" sz="1000">
                <a:solidFill>
                  <a:srgbClr val="377AFF"/>
                </a:solidFill>
                <a:cs typeface="Arial" charset="0"/>
              </a:rPr>
              <a:pPr eaLnBrk="1" hangingPunct="1"/>
              <a:t>38</a:t>
            </a:fld>
            <a:endParaRPr lang="en-US" sz="1000">
              <a:solidFill>
                <a:srgbClr val="377AFF"/>
              </a:solidFill>
              <a:cs typeface="Arial" charset="0"/>
            </a:endParaRPr>
          </a:p>
        </p:txBody>
      </p:sp>
      <p:sp>
        <p:nvSpPr>
          <p:cNvPr id="193539" name="Content Placeholder 2"/>
          <p:cNvSpPr txBox="1">
            <a:spLocks/>
          </p:cNvSpPr>
          <p:nvPr/>
        </p:nvSpPr>
        <p:spPr bwMode="auto">
          <a:xfrm>
            <a:off x="1416050" y="4262438"/>
            <a:ext cx="6872288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0041C4"/>
              </a:buClr>
              <a:buFont typeface="Wingdings" charset="0"/>
              <a:buChar char="§"/>
            </a:pPr>
            <a:r>
              <a:rPr lang="en-US">
                <a:cs typeface="Arial" charset="0"/>
              </a:rPr>
              <a:t>Welcome to the age of images. The signs are everywhere-for those who can read them.</a:t>
            </a:r>
          </a:p>
        </p:txBody>
      </p:sp>
      <p:sp>
        <p:nvSpPr>
          <p:cNvPr id="193540" name="Title 1"/>
          <p:cNvSpPr txBox="1">
            <a:spLocks/>
          </p:cNvSpPr>
          <p:nvPr/>
        </p:nvSpPr>
        <p:spPr bwMode="auto">
          <a:xfrm>
            <a:off x="4495800" y="3348038"/>
            <a:ext cx="3189288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000" b="1">
                <a:solidFill>
                  <a:srgbClr val="0041C4"/>
                </a:solidFill>
                <a:cs typeface="Arial" charset="0"/>
              </a:rPr>
              <a:t>Lynell Burmark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8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Title 1"/>
          <p:cNvSpPr>
            <a:spLocks noGrp="1"/>
          </p:cNvSpPr>
          <p:nvPr>
            <p:ph type="title"/>
          </p:nvPr>
        </p:nvSpPr>
        <p:spPr>
          <a:xfrm>
            <a:off x="387350" y="484188"/>
            <a:ext cx="6759575" cy="104457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Assessment </a:t>
            </a:r>
            <a:r>
              <a:rPr lang="en-US" dirty="0">
                <a:latin typeface="Arial" charset="0"/>
              </a:rPr>
              <a:t>through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browsing and viewing</a:t>
            </a:r>
          </a:p>
        </p:txBody>
      </p:sp>
      <p:sp>
        <p:nvSpPr>
          <p:cNvPr id="194562" name="Content Placeholder 2"/>
          <p:cNvSpPr>
            <a:spLocks noGrp="1"/>
          </p:cNvSpPr>
          <p:nvPr>
            <p:ph idx="1"/>
          </p:nvPr>
        </p:nvSpPr>
        <p:spPr>
          <a:xfrm>
            <a:off x="576263" y="1593850"/>
            <a:ext cx="7866062" cy="4114800"/>
          </a:xfrm>
        </p:spPr>
        <p:txBody>
          <a:bodyPr>
            <a:normAutofit fontScale="77500" lnSpcReduction="20000"/>
          </a:bodyPr>
          <a:lstStyle/>
          <a:p>
            <a:r>
              <a:rPr lang="en-US">
                <a:latin typeface="Arial" charset="0"/>
              </a:rPr>
              <a:t>We process visuals 60.000 times faster than we process written text.</a:t>
            </a:r>
          </a:p>
          <a:p>
            <a:r>
              <a:rPr lang="en-US">
                <a:latin typeface="Arial" charset="0"/>
              </a:rPr>
              <a:t>Children under the age of 5 can work out ways to interpret images.</a:t>
            </a:r>
          </a:p>
          <a:p>
            <a:r>
              <a:rPr lang="en-US">
                <a:latin typeface="Arial" charset="0"/>
              </a:rPr>
              <a:t>As a provocation for conversation.</a:t>
            </a:r>
          </a:p>
          <a:p>
            <a:r>
              <a:rPr lang="en-US">
                <a:latin typeface="Arial" charset="0"/>
              </a:rPr>
              <a:t>Provokes spontaneous questions</a:t>
            </a:r>
          </a:p>
          <a:p>
            <a:r>
              <a:rPr lang="en-US">
                <a:latin typeface="Arial" charset="0"/>
              </a:rPr>
              <a:t>Prompted with open-ended questions (what do you notice?)</a:t>
            </a:r>
          </a:p>
          <a:p>
            <a:r>
              <a:rPr lang="en-US">
                <a:latin typeface="Arial" charset="0"/>
              </a:rPr>
              <a:t>Stimulate young children to learn written text</a:t>
            </a:r>
          </a:p>
          <a:p>
            <a:r>
              <a:rPr lang="en-US">
                <a:latin typeface="Arial" charset="0"/>
              </a:rPr>
              <a:t>Interesting; photographs, illustrations, diagrams, pop-ups, and flaps</a:t>
            </a:r>
          </a:p>
          <a:p>
            <a:r>
              <a:rPr lang="en-US">
                <a:latin typeface="Arial" charset="0"/>
              </a:rPr>
              <a:t>As a visual and universal language</a:t>
            </a:r>
          </a:p>
          <a:p>
            <a:endParaRPr lang="en-US">
              <a:latin typeface="Arial" charset="0"/>
            </a:endParaRPr>
          </a:p>
        </p:txBody>
      </p:sp>
      <p:sp>
        <p:nvSpPr>
          <p:cNvPr id="1945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377AFF"/>
                </a:solidFill>
                <a:cs typeface="Arial" charset="0"/>
              </a:rPr>
              <a:t>Page </a:t>
            </a:r>
            <a:fld id="{A1FB453C-6DCB-0B4D-B4E6-EFF6FF8045A6}" type="slidenum">
              <a:rPr lang="en-US" sz="1000">
                <a:solidFill>
                  <a:srgbClr val="377AFF"/>
                </a:solidFill>
                <a:cs typeface="Arial" charset="0"/>
              </a:rPr>
              <a:pPr eaLnBrk="1" hangingPunct="1"/>
              <a:t>39</a:t>
            </a:fld>
            <a:endParaRPr lang="en-US" sz="1000">
              <a:solidFill>
                <a:srgbClr val="377A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377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40691"/>
          </a:xfrm>
        </p:spPr>
        <p:txBody>
          <a:bodyPr/>
          <a:lstStyle/>
          <a:p>
            <a:r>
              <a:rPr lang="en-US" dirty="0" smtClean="0"/>
              <a:t>Vygotsky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48268"/>
            <a:ext cx="8042276" cy="4995334"/>
          </a:xfrm>
        </p:spPr>
        <p:txBody>
          <a:bodyPr/>
          <a:lstStyle/>
          <a:p>
            <a:r>
              <a:rPr lang="en-US" dirty="0"/>
              <a:t>Vygotsky; “Zone of Proximal Development”; More Knowledgeable </a:t>
            </a:r>
            <a:r>
              <a:rPr lang="en-US" dirty="0" smtClean="0"/>
              <a:t>Other</a:t>
            </a:r>
          </a:p>
          <a:p>
            <a:r>
              <a:rPr lang="en-US" dirty="0" smtClean="0"/>
              <a:t>ZPD has become synonymous in literature with the term “scaffolding” (Saul </a:t>
            </a:r>
            <a:r>
              <a:rPr lang="en-US" dirty="0" err="1" smtClean="0"/>
              <a:t>Mc.Leod</a:t>
            </a:r>
            <a:r>
              <a:rPr lang="en-US" dirty="0" smtClean="0"/>
              <a:t>, </a:t>
            </a:r>
            <a:r>
              <a:rPr lang="en-US" dirty="0" err="1" smtClean="0"/>
              <a:t>www.simplypsychology.org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ZP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517" y="3602567"/>
            <a:ext cx="3587750" cy="269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6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Title 1"/>
          <p:cNvSpPr>
            <a:spLocks noGrp="1"/>
          </p:cNvSpPr>
          <p:nvPr>
            <p:ph type="title"/>
          </p:nvPr>
        </p:nvSpPr>
        <p:spPr>
          <a:xfrm>
            <a:off x="1049338" y="268288"/>
            <a:ext cx="5639003" cy="1604962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Assessment </a:t>
            </a:r>
            <a:r>
              <a:rPr lang="en-US" dirty="0">
                <a:latin typeface="Arial" charset="0"/>
              </a:rPr>
              <a:t>through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organizing ideas</a:t>
            </a:r>
          </a:p>
        </p:txBody>
      </p:sp>
      <p:sp>
        <p:nvSpPr>
          <p:cNvPr id="1955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377AFF"/>
                </a:solidFill>
                <a:cs typeface="Arial" charset="0"/>
              </a:rPr>
              <a:t>Page </a:t>
            </a:r>
            <a:fld id="{19BBEE4F-B0D7-344C-9BD9-25198C37E270}" type="slidenum">
              <a:rPr lang="en-US" sz="1000">
                <a:solidFill>
                  <a:srgbClr val="377AFF"/>
                </a:solidFill>
                <a:cs typeface="Arial" charset="0"/>
              </a:rPr>
              <a:pPr eaLnBrk="1" hangingPunct="1"/>
              <a:t>40</a:t>
            </a:fld>
            <a:endParaRPr lang="en-US" sz="1000">
              <a:solidFill>
                <a:srgbClr val="377AFF"/>
              </a:solidFill>
              <a:cs typeface="Arial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752123" y="2429228"/>
            <a:ext cx="7646988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1C4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1C4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1C4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1C4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1C4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1C4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1C4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1C4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1C4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2400" b="0" dirty="0" smtClean="0">
                <a:solidFill>
                  <a:schemeClr val="tx1"/>
                </a:solidFill>
              </a:rPr>
              <a:t>To find meaning in </a:t>
            </a:r>
            <a:r>
              <a:rPr lang="en-US" sz="2400" b="0" dirty="0" err="1" smtClean="0">
                <a:solidFill>
                  <a:schemeClr val="tx1"/>
                </a:solidFill>
              </a:rPr>
              <a:t>something..is</a:t>
            </a:r>
            <a:r>
              <a:rPr lang="en-US" sz="2400" b="0" dirty="0" smtClean="0">
                <a:solidFill>
                  <a:schemeClr val="tx1"/>
                </a:solidFill>
              </a:rPr>
              <a:t> to locate that item in a framework which connects to something in our own experience, something which already makes sense to us. </a:t>
            </a:r>
            <a:r>
              <a:rPr lang="en-US" sz="2400" dirty="0" smtClean="0">
                <a:solidFill>
                  <a:schemeClr val="accent6"/>
                </a:solidFill>
              </a:rPr>
              <a:t>Matthew </a:t>
            </a:r>
            <a:r>
              <a:rPr lang="en-US" sz="2400" dirty="0" err="1" smtClean="0">
                <a:solidFill>
                  <a:schemeClr val="accent6"/>
                </a:solidFill>
              </a:rPr>
              <a:t>Lipman</a:t>
            </a:r>
            <a:r>
              <a:rPr lang="en-US" sz="2400" b="0" dirty="0" smtClean="0">
                <a:solidFill>
                  <a:schemeClr val="tx1"/>
                </a:solidFill>
              </a:rPr>
              <a:t>.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07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75" y="1241425"/>
            <a:ext cx="7866063" cy="51085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Using external tools for thinking</a:t>
            </a:r>
          </a:p>
          <a:p>
            <a:pPr>
              <a:defRPr/>
            </a:pPr>
            <a:r>
              <a:rPr lang="en-US" dirty="0" smtClean="0"/>
              <a:t>Help children generate, organize and synthesize their ideas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dirty="0" smtClean="0"/>
              <a:t>Using </a:t>
            </a:r>
            <a:r>
              <a:rPr lang="en-US" b="1" dirty="0" smtClean="0">
                <a:solidFill>
                  <a:srgbClr val="800000"/>
                </a:solidFill>
              </a:rPr>
              <a:t>Graphic Organizers </a:t>
            </a:r>
            <a:r>
              <a:rPr lang="en-US" dirty="0" smtClean="0"/>
              <a:t>(recognized or teacher/students creation); </a:t>
            </a:r>
          </a:p>
          <a:p>
            <a:pPr>
              <a:defRPr/>
            </a:pPr>
            <a:r>
              <a:rPr lang="en-US" dirty="0" smtClean="0"/>
              <a:t>Provide a framework for processing ideas</a:t>
            </a:r>
          </a:p>
          <a:p>
            <a:pPr>
              <a:defRPr/>
            </a:pPr>
            <a:r>
              <a:rPr lang="en-US" dirty="0" smtClean="0"/>
              <a:t>Reduce the working memory load</a:t>
            </a:r>
          </a:p>
          <a:p>
            <a:pPr>
              <a:defRPr/>
            </a:pPr>
            <a:r>
              <a:rPr lang="en-US" dirty="0" smtClean="0"/>
              <a:t>Make it possible for children to see the bigger picture</a:t>
            </a:r>
          </a:p>
          <a:p>
            <a:pPr>
              <a:defRPr/>
            </a:pPr>
            <a:r>
              <a:rPr lang="en-US" dirty="0" smtClean="0"/>
              <a:t>Make generalizations</a:t>
            </a:r>
          </a:p>
          <a:p>
            <a:pPr>
              <a:defRPr/>
            </a:pPr>
            <a:r>
              <a:rPr lang="en-US" dirty="0" smtClean="0"/>
              <a:t>Keep in mind the process of inquiry</a:t>
            </a:r>
          </a:p>
          <a:p>
            <a:pPr>
              <a:defRPr/>
            </a:pPr>
            <a:r>
              <a:rPr lang="en-US" dirty="0" smtClean="0"/>
              <a:t>Can incorporate symbols, photographs, illustrations and real objects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966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377AFF"/>
                </a:solidFill>
                <a:cs typeface="Arial" charset="0"/>
              </a:rPr>
              <a:t>Page </a:t>
            </a:r>
            <a:fld id="{07EAC754-A55B-EA4B-95A8-C6AF6416D2F2}" type="slidenum">
              <a:rPr lang="en-US" sz="1000">
                <a:solidFill>
                  <a:srgbClr val="377AFF"/>
                </a:solidFill>
                <a:cs typeface="Arial" charset="0"/>
              </a:rPr>
              <a:pPr eaLnBrk="1" hangingPunct="1"/>
              <a:t>41</a:t>
            </a:fld>
            <a:endParaRPr lang="en-US" sz="1000">
              <a:solidFill>
                <a:srgbClr val="377AFF"/>
              </a:solidFill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8473" y="322856"/>
            <a:ext cx="771066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Because Thinking is Messy!</a:t>
            </a:r>
          </a:p>
        </p:txBody>
      </p:sp>
    </p:spTree>
    <p:extLst>
      <p:ext uri="{BB962C8B-B14F-4D97-AF65-F5344CB8AC3E}">
        <p14:creationId xmlns:p14="http://schemas.microsoft.com/office/powerpoint/2010/main" val="3060914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Assessment through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play</a:t>
            </a:r>
          </a:p>
        </p:txBody>
      </p:sp>
      <p:sp>
        <p:nvSpPr>
          <p:cNvPr id="1976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377AFF"/>
                </a:solidFill>
                <a:cs typeface="Arial" charset="0"/>
              </a:rPr>
              <a:t>Page </a:t>
            </a:r>
            <a:fld id="{5A24677C-4782-5144-84B7-25DD3B7A936D}" type="slidenum">
              <a:rPr lang="en-US" sz="1000">
                <a:solidFill>
                  <a:srgbClr val="377AFF"/>
                </a:solidFill>
                <a:cs typeface="Arial" charset="0"/>
              </a:rPr>
              <a:pPr eaLnBrk="1" hangingPunct="1"/>
              <a:t>42</a:t>
            </a:fld>
            <a:endParaRPr lang="en-US" sz="1000">
              <a:solidFill>
                <a:srgbClr val="377AFF"/>
              </a:solidFill>
              <a:cs typeface="Arial" charset="0"/>
            </a:endParaRPr>
          </a:p>
        </p:txBody>
      </p:sp>
      <p:sp>
        <p:nvSpPr>
          <p:cNvPr id="197637" name="Title 1"/>
          <p:cNvSpPr txBox="1">
            <a:spLocks/>
          </p:cNvSpPr>
          <p:nvPr/>
        </p:nvSpPr>
        <p:spPr bwMode="auto">
          <a:xfrm>
            <a:off x="879475" y="1632481"/>
            <a:ext cx="7850188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cs typeface="Arial" charset="0"/>
              </a:rPr>
              <a:t>…we view all definitions of play as forms of inquiry that occur both within and beyond educational settings. </a:t>
            </a:r>
          </a:p>
          <a:p>
            <a:r>
              <a:rPr lang="en-US" b="1">
                <a:solidFill>
                  <a:srgbClr val="0041C4"/>
                </a:solidFill>
                <a:cs typeface="Arial" charset="0"/>
              </a:rPr>
              <a:t>-Joan Youngquist and Jan Pataray Ching -</a:t>
            </a:r>
            <a:endParaRPr lang="en-US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82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>
                <a:latin typeface="Arial" charset="0"/>
              </a:rPr>
              <a:t>Sociodramatic play: dramatic or pretend play, children interacting while role playing.</a:t>
            </a:r>
            <a:br>
              <a:rPr lang="en-US" sz="2400">
                <a:latin typeface="Arial" charset="0"/>
              </a:rPr>
            </a:br>
            <a:endParaRPr lang="en-US" sz="240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Benefits:</a:t>
            </a:r>
          </a:p>
          <a:p>
            <a:pPr>
              <a:defRPr/>
            </a:pPr>
            <a:r>
              <a:rPr lang="en-US" dirty="0" smtClean="0"/>
              <a:t>A sense of a shared purpose and in-depth inquiry</a:t>
            </a:r>
          </a:p>
          <a:p>
            <a:pPr>
              <a:defRPr/>
            </a:pPr>
            <a:r>
              <a:rPr lang="en-US" dirty="0" smtClean="0"/>
              <a:t>Promotes cognitive development</a:t>
            </a:r>
          </a:p>
          <a:p>
            <a:pPr>
              <a:defRPr/>
            </a:pPr>
            <a:r>
              <a:rPr lang="en-US" dirty="0" smtClean="0"/>
              <a:t>Socialization</a:t>
            </a:r>
          </a:p>
          <a:p>
            <a:pPr>
              <a:defRPr/>
            </a:pPr>
            <a:r>
              <a:rPr lang="en-US" dirty="0" smtClean="0"/>
              <a:t>Problem solving skills</a:t>
            </a:r>
          </a:p>
          <a:p>
            <a:pPr>
              <a:defRPr/>
            </a:pPr>
            <a:r>
              <a:rPr lang="en-US" dirty="0" smtClean="0"/>
              <a:t>Literacy development</a:t>
            </a:r>
          </a:p>
          <a:p>
            <a:pPr>
              <a:defRPr/>
            </a:pPr>
            <a:r>
              <a:rPr lang="en-US" dirty="0" smtClean="0"/>
              <a:t>Provides a window on how children represent their worlds</a:t>
            </a:r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</p:txBody>
      </p:sp>
      <p:sp>
        <p:nvSpPr>
          <p:cNvPr id="1986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377AFF"/>
                </a:solidFill>
                <a:cs typeface="Arial" charset="0"/>
              </a:rPr>
              <a:t>Page </a:t>
            </a:r>
            <a:fld id="{32A29A53-7E04-9B40-8000-49430DCE4943}" type="slidenum">
              <a:rPr lang="en-US" sz="1000">
                <a:solidFill>
                  <a:srgbClr val="377AFF"/>
                </a:solidFill>
                <a:cs typeface="Arial" charset="0"/>
              </a:rPr>
              <a:pPr eaLnBrk="1" hangingPunct="1"/>
              <a:t>43</a:t>
            </a:fld>
            <a:endParaRPr lang="en-US" sz="1000">
              <a:solidFill>
                <a:srgbClr val="377A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98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Not all play leads to significant learning!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3" y="1981200"/>
            <a:ext cx="7866062" cy="456247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Lev </a:t>
            </a:r>
            <a:r>
              <a:rPr lang="en-US" dirty="0" err="1" smtClean="0"/>
              <a:t>Vigotsky</a:t>
            </a:r>
            <a:r>
              <a:rPr lang="en-US" dirty="0" smtClean="0"/>
              <a:t>; the play that leads to significant learning largely depends upon </a:t>
            </a:r>
            <a:r>
              <a:rPr lang="en-US" b="1" dirty="0" smtClean="0">
                <a:solidFill>
                  <a:schemeClr val="accent2"/>
                </a:solidFill>
              </a:rPr>
              <a:t>adult mediation</a:t>
            </a:r>
            <a:r>
              <a:rPr lang="en-US" dirty="0" smtClean="0"/>
              <a:t>.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Wingdings" charset="0"/>
              <a:buNone/>
              <a:defRPr/>
            </a:pPr>
            <a:r>
              <a:rPr lang="en-US" dirty="0" smtClean="0">
                <a:solidFill>
                  <a:srgbClr val="FF6600"/>
                </a:solidFill>
                <a:latin typeface="Chalkduster"/>
                <a:cs typeface="Chalkduster"/>
              </a:rPr>
              <a:t>What we can do:</a:t>
            </a:r>
          </a:p>
          <a:p>
            <a:pPr>
              <a:defRPr/>
            </a:pPr>
            <a:r>
              <a:rPr lang="en-US" dirty="0" smtClean="0"/>
              <a:t>Combine </a:t>
            </a:r>
            <a:r>
              <a:rPr lang="en-US" dirty="0" smtClean="0">
                <a:solidFill>
                  <a:srgbClr val="FF0000"/>
                </a:solidFill>
              </a:rPr>
              <a:t>play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FF0000"/>
                </a:solidFill>
              </a:rPr>
              <a:t>units of inquiry</a:t>
            </a:r>
          </a:p>
          <a:p>
            <a:pPr>
              <a:defRPr/>
            </a:pPr>
            <a:r>
              <a:rPr lang="en-US" dirty="0" smtClean="0"/>
              <a:t>Intentionally create </a:t>
            </a:r>
            <a:r>
              <a:rPr lang="en-US" dirty="0" smtClean="0">
                <a:solidFill>
                  <a:srgbClr val="FF0000"/>
                </a:solidFill>
              </a:rPr>
              <a:t>a learning environment </a:t>
            </a:r>
            <a:r>
              <a:rPr lang="en-US" dirty="0" smtClean="0">
                <a:solidFill>
                  <a:srgbClr val="000000"/>
                </a:solidFill>
              </a:rPr>
              <a:t>for play-as-inquiry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Tap into children’s unique, creative ideas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Incorporate the </a:t>
            </a:r>
            <a:r>
              <a:rPr lang="en-US" dirty="0" err="1" smtClean="0">
                <a:solidFill>
                  <a:srgbClr val="FF0000"/>
                </a:solidFill>
              </a:rPr>
              <a:t>transdisciplinary</a:t>
            </a:r>
            <a:r>
              <a:rPr lang="en-US" dirty="0" smtClean="0">
                <a:solidFill>
                  <a:srgbClr val="FF0000"/>
                </a:solidFill>
              </a:rPr>
              <a:t> skills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Incorporate</a:t>
            </a:r>
            <a:r>
              <a:rPr lang="en-US" dirty="0" smtClean="0">
                <a:solidFill>
                  <a:srgbClr val="FF0000"/>
                </a:solidFill>
              </a:rPr>
              <a:t> literacy and numeracy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96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377AFF"/>
                </a:solidFill>
                <a:cs typeface="Arial" charset="0"/>
              </a:rPr>
              <a:t>Page </a:t>
            </a:r>
            <a:fld id="{06DE7E38-608E-A641-BF64-34D029DED128}" type="slidenum">
              <a:rPr lang="en-US" sz="1000">
                <a:solidFill>
                  <a:srgbClr val="377AFF"/>
                </a:solidFill>
                <a:cs typeface="Arial" charset="0"/>
              </a:rPr>
              <a:pPr eaLnBrk="1" hangingPunct="1"/>
              <a:t>44</a:t>
            </a:fld>
            <a:endParaRPr lang="en-US" sz="1000">
              <a:solidFill>
                <a:srgbClr val="377A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05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Assessment through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drama</a:t>
            </a:r>
          </a:p>
        </p:txBody>
      </p:sp>
      <p:sp>
        <p:nvSpPr>
          <p:cNvPr id="2007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377AFF"/>
                </a:solidFill>
                <a:cs typeface="Arial" charset="0"/>
              </a:rPr>
              <a:t>Page </a:t>
            </a:r>
            <a:fld id="{11747CC7-6426-9446-A8F9-8D62B8BF1F5F}" type="slidenum">
              <a:rPr lang="en-US" sz="1000">
                <a:solidFill>
                  <a:srgbClr val="377AFF"/>
                </a:solidFill>
                <a:cs typeface="Arial" charset="0"/>
              </a:rPr>
              <a:pPr eaLnBrk="1" hangingPunct="1"/>
              <a:t>45</a:t>
            </a:fld>
            <a:endParaRPr lang="en-US" sz="1000">
              <a:solidFill>
                <a:srgbClr val="377AFF"/>
              </a:solidFill>
              <a:cs typeface="Arial" charset="0"/>
            </a:endParaRPr>
          </a:p>
        </p:txBody>
      </p:sp>
      <p:sp>
        <p:nvSpPr>
          <p:cNvPr id="200707" name="Title 1"/>
          <p:cNvSpPr txBox="1">
            <a:spLocks/>
          </p:cNvSpPr>
          <p:nvPr/>
        </p:nvSpPr>
        <p:spPr bwMode="auto">
          <a:xfrm>
            <a:off x="987778" y="1657350"/>
            <a:ext cx="7719660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en-US" b="1" dirty="0">
                <a:cs typeface="Arial" charset="0"/>
              </a:rPr>
              <a:t>Children know and understand things they are barely conscious of knowing or understanding. Drama can act as a catalyst that brings knowledge and understanding of the surface where it can, at last, be use to its owner.</a:t>
            </a:r>
          </a:p>
          <a:p>
            <a:pPr algn="just"/>
            <a:r>
              <a:rPr lang="en-US" b="1" dirty="0">
                <a:solidFill>
                  <a:srgbClr val="FF0000"/>
                </a:solidFill>
                <a:cs typeface="Arial" charset="0"/>
              </a:rPr>
              <a:t>Dorothy </a:t>
            </a:r>
            <a:r>
              <a:rPr lang="en-US" b="1" dirty="0" err="1">
                <a:solidFill>
                  <a:srgbClr val="FF0000"/>
                </a:solidFill>
                <a:cs typeface="Arial" charset="0"/>
              </a:rPr>
              <a:t>Heathcote</a:t>
            </a:r>
            <a:endParaRPr lang="en-US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5" y="1600201"/>
            <a:ext cx="5208058" cy="38466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661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Title 1"/>
          <p:cNvSpPr>
            <a:spLocks noGrp="1"/>
          </p:cNvSpPr>
          <p:nvPr>
            <p:ph type="title"/>
          </p:nvPr>
        </p:nvSpPr>
        <p:spPr>
          <a:xfrm>
            <a:off x="468313" y="376238"/>
            <a:ext cx="7850187" cy="671512"/>
          </a:xfrm>
        </p:spPr>
        <p:txBody>
          <a:bodyPr/>
          <a:lstStyle/>
          <a:p>
            <a:r>
              <a:rPr lang="en-US" sz="3600" dirty="0">
                <a:latin typeface="Arial" charset="0"/>
              </a:rPr>
              <a:t>Process or educational drama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3" y="990600"/>
            <a:ext cx="7866062" cy="5359400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 smtClean="0"/>
              <a:t>It is NOT performance drama. No formal audience.</a:t>
            </a:r>
          </a:p>
          <a:p>
            <a:pPr>
              <a:defRPr/>
            </a:pPr>
            <a:r>
              <a:rPr lang="en-US" dirty="0" smtClean="0"/>
              <a:t>Problem based; by teacher or children</a:t>
            </a:r>
          </a:p>
          <a:p>
            <a:pPr>
              <a:defRPr/>
            </a:pPr>
            <a:r>
              <a:rPr lang="en-US" dirty="0" smtClean="0"/>
              <a:t>Can be designed as a summative assessment</a:t>
            </a:r>
          </a:p>
          <a:p>
            <a:pPr>
              <a:defRPr/>
            </a:pPr>
            <a:r>
              <a:rPr lang="en-US" dirty="0" smtClean="0"/>
              <a:t>Can be combined with </a:t>
            </a:r>
            <a:r>
              <a:rPr lang="en-US" dirty="0" err="1" smtClean="0"/>
              <a:t>sociodramatic</a:t>
            </a:r>
            <a:r>
              <a:rPr lang="en-US" dirty="0" smtClean="0"/>
              <a:t> play</a:t>
            </a:r>
          </a:p>
          <a:p>
            <a:pPr>
              <a:defRPr/>
            </a:pPr>
            <a:r>
              <a:rPr lang="en-US" dirty="0" smtClean="0"/>
              <a:t>Allows children to identify problem and take action to solve it</a:t>
            </a:r>
            <a:endParaRPr lang="en-US" dirty="0"/>
          </a:p>
          <a:p>
            <a:pPr marL="0" indent="0">
              <a:buFont typeface="Wingdings" charset="0"/>
              <a:buNone/>
              <a:defRPr/>
            </a:pPr>
            <a:r>
              <a:rPr lang="en-US" dirty="0" smtClean="0"/>
              <a:t>Drama is a holistic way of inquiring that can involve:</a:t>
            </a:r>
          </a:p>
          <a:p>
            <a:pPr>
              <a:defRPr/>
            </a:pPr>
            <a:r>
              <a:rPr lang="en-US" dirty="0" smtClean="0"/>
              <a:t>Oral language</a:t>
            </a:r>
          </a:p>
          <a:p>
            <a:pPr>
              <a:defRPr/>
            </a:pPr>
            <a:r>
              <a:rPr lang="en-US" dirty="0" smtClean="0"/>
              <a:t>Body language</a:t>
            </a:r>
          </a:p>
          <a:p>
            <a:pPr>
              <a:defRPr/>
            </a:pPr>
            <a:r>
              <a:rPr lang="en-US" dirty="0" smtClean="0"/>
              <a:t>Visual language</a:t>
            </a:r>
          </a:p>
          <a:p>
            <a:pPr>
              <a:defRPr/>
            </a:pPr>
            <a:r>
              <a:rPr lang="en-US" dirty="0" smtClean="0"/>
              <a:t>Written language</a:t>
            </a:r>
          </a:p>
          <a:p>
            <a:pPr>
              <a:defRPr/>
            </a:pPr>
            <a:r>
              <a:rPr lang="en-US" dirty="0" smtClean="0"/>
              <a:t>Mathematics</a:t>
            </a:r>
          </a:p>
          <a:p>
            <a:pPr>
              <a:defRPr/>
            </a:pPr>
            <a:r>
              <a:rPr lang="en-US" dirty="0" smtClean="0"/>
              <a:t>Social skills</a:t>
            </a:r>
            <a:endParaRPr lang="en-US" dirty="0"/>
          </a:p>
        </p:txBody>
      </p:sp>
      <p:sp>
        <p:nvSpPr>
          <p:cNvPr id="2017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377AFF"/>
                </a:solidFill>
                <a:cs typeface="Arial" charset="0"/>
              </a:rPr>
              <a:t>Page </a:t>
            </a:r>
            <a:fld id="{AE4E64FC-D327-244D-B457-47410B2F619E}" type="slidenum">
              <a:rPr lang="en-US" sz="1000">
                <a:solidFill>
                  <a:srgbClr val="377AFF"/>
                </a:solidFill>
                <a:cs typeface="Arial" charset="0"/>
              </a:rPr>
              <a:pPr eaLnBrk="1" hangingPunct="1"/>
              <a:t>46</a:t>
            </a:fld>
            <a:endParaRPr lang="en-US" sz="1000">
              <a:solidFill>
                <a:srgbClr val="377A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075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Assessment </a:t>
            </a:r>
            <a:r>
              <a:rPr lang="en-US" dirty="0">
                <a:latin typeface="Arial" charset="0"/>
              </a:rPr>
              <a:t>through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research</a:t>
            </a:r>
          </a:p>
        </p:txBody>
      </p:sp>
      <p:sp>
        <p:nvSpPr>
          <p:cNvPr id="2027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377AFF"/>
                </a:solidFill>
                <a:cs typeface="Arial" charset="0"/>
              </a:rPr>
              <a:t>Page </a:t>
            </a:r>
            <a:fld id="{11DA67BA-79C4-E646-A632-265071B2B2E3}" type="slidenum">
              <a:rPr lang="en-US" sz="1000">
                <a:solidFill>
                  <a:srgbClr val="377AFF"/>
                </a:solidFill>
                <a:cs typeface="Arial" charset="0"/>
              </a:rPr>
              <a:pPr eaLnBrk="1" hangingPunct="1"/>
              <a:t>47</a:t>
            </a:fld>
            <a:endParaRPr lang="en-US" sz="1000">
              <a:solidFill>
                <a:srgbClr val="377AFF"/>
              </a:solidFill>
              <a:cs typeface="Arial" charset="0"/>
            </a:endParaRPr>
          </a:p>
        </p:txBody>
      </p:sp>
      <p:sp>
        <p:nvSpPr>
          <p:cNvPr id="202756" name="Title 1"/>
          <p:cNvSpPr txBox="1">
            <a:spLocks/>
          </p:cNvSpPr>
          <p:nvPr/>
        </p:nvSpPr>
        <p:spPr bwMode="auto">
          <a:xfrm>
            <a:off x="469899" y="2379663"/>
            <a:ext cx="8121651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cs typeface="Arial" charset="0"/>
              </a:rPr>
              <a:t>There is a fundamental human urge to…understand the world!</a:t>
            </a:r>
          </a:p>
          <a:p>
            <a:r>
              <a:rPr lang="en-US" b="1" dirty="0">
                <a:solidFill>
                  <a:srgbClr val="FF0000"/>
                </a:solidFill>
                <a:cs typeface="Arial" charset="0"/>
              </a:rPr>
              <a:t>-Margaret Donaldson-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13111" y="2906889"/>
            <a:ext cx="3878440" cy="30367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86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Research </a:t>
            </a:r>
            <a:r>
              <a:rPr lang="en-US" dirty="0">
                <a:latin typeface="Arial" charset="0"/>
              </a:rPr>
              <a:t>through</a:t>
            </a:r>
            <a:r>
              <a:rPr lang="en-US" dirty="0" smtClean="0">
                <a:latin typeface="Arial" charset="0"/>
              </a:rPr>
              <a:t>:</a:t>
            </a:r>
            <a:endParaRPr lang="en-US" dirty="0">
              <a:latin typeface="Arial" charset="0"/>
            </a:endParaRPr>
          </a:p>
        </p:txBody>
      </p:sp>
      <p:sp>
        <p:nvSpPr>
          <p:cNvPr id="2048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People</a:t>
            </a:r>
          </a:p>
          <a:p>
            <a:r>
              <a:rPr lang="en-US" dirty="0">
                <a:latin typeface="Arial" charset="0"/>
              </a:rPr>
              <a:t>Place</a:t>
            </a:r>
          </a:p>
          <a:p>
            <a:r>
              <a:rPr lang="en-US" dirty="0">
                <a:latin typeface="Arial" charset="0"/>
              </a:rPr>
              <a:t>Conducting experiments</a:t>
            </a:r>
          </a:p>
          <a:p>
            <a:r>
              <a:rPr lang="en-US" dirty="0">
                <a:latin typeface="Arial" charset="0"/>
              </a:rPr>
              <a:t>Artifacts</a:t>
            </a:r>
          </a:p>
          <a:p>
            <a:r>
              <a:rPr lang="en-US" dirty="0">
                <a:latin typeface="Arial" charset="0"/>
              </a:rPr>
              <a:t>Texts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20480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377AFF"/>
                </a:solidFill>
                <a:cs typeface="Arial" charset="0"/>
              </a:rPr>
              <a:t>Page </a:t>
            </a:r>
            <a:fld id="{4F502EC3-DFD2-C24E-8ACA-EA36968B00AE}" type="slidenum">
              <a:rPr lang="en-US" sz="1000">
                <a:solidFill>
                  <a:srgbClr val="377AFF"/>
                </a:solidFill>
                <a:cs typeface="Arial" charset="0"/>
              </a:rPr>
              <a:pPr eaLnBrk="1" hangingPunct="1"/>
              <a:t>48</a:t>
            </a:fld>
            <a:endParaRPr lang="en-US" sz="1000">
              <a:solidFill>
                <a:srgbClr val="377A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79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Assessment </a:t>
            </a:r>
            <a:r>
              <a:rPr lang="en-US" dirty="0">
                <a:latin typeface="Arial" charset="0"/>
              </a:rPr>
              <a:t>through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the arts</a:t>
            </a:r>
          </a:p>
        </p:txBody>
      </p:sp>
      <p:sp>
        <p:nvSpPr>
          <p:cNvPr id="2058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377AFF"/>
                </a:solidFill>
                <a:cs typeface="Arial" charset="0"/>
              </a:rPr>
              <a:t>Page </a:t>
            </a:r>
            <a:fld id="{6AC90394-E0D7-174D-8B9D-E378DA4CE2D2}" type="slidenum">
              <a:rPr lang="en-US" sz="1000">
                <a:solidFill>
                  <a:srgbClr val="377AFF"/>
                </a:solidFill>
                <a:cs typeface="Arial" charset="0"/>
              </a:rPr>
              <a:pPr eaLnBrk="1" hangingPunct="1"/>
              <a:t>49</a:t>
            </a:fld>
            <a:endParaRPr lang="en-US" sz="1000">
              <a:solidFill>
                <a:srgbClr val="377AFF"/>
              </a:solidFill>
              <a:cs typeface="Arial" charset="0"/>
            </a:endParaRPr>
          </a:p>
        </p:txBody>
      </p:sp>
      <p:sp>
        <p:nvSpPr>
          <p:cNvPr id="205829" name="Title 1"/>
          <p:cNvSpPr txBox="1">
            <a:spLocks/>
          </p:cNvSpPr>
          <p:nvPr/>
        </p:nvSpPr>
        <p:spPr bwMode="auto">
          <a:xfrm>
            <a:off x="549275" y="2105025"/>
            <a:ext cx="7850188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en-US" b="1" dirty="0">
                <a:cs typeface="Arial" charset="0"/>
              </a:rPr>
              <a:t>Learning about and through the arts is fundamental to the development of the whole child, promoting creativity, critical thinking, problem solving skills and social interactions.</a:t>
            </a:r>
          </a:p>
          <a:p>
            <a:r>
              <a:rPr lang="en-US" b="1" dirty="0">
                <a:solidFill>
                  <a:srgbClr val="FF0000"/>
                </a:solidFill>
                <a:cs typeface="Arial" charset="0"/>
              </a:rPr>
              <a:t>-International Baccalaureate-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5" y="1600201"/>
            <a:ext cx="5292725" cy="4343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68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5072592" cy="463126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Enactive representation (action-based</a:t>
            </a:r>
            <a:r>
              <a:rPr lang="en-US" dirty="0" smtClean="0"/>
              <a:t>)- 0-1 year</a:t>
            </a:r>
          </a:p>
          <a:p>
            <a:pPr marL="0" indent="0">
              <a:buNone/>
            </a:pPr>
            <a:r>
              <a:rPr lang="en-US" dirty="0"/>
              <a:t>It involves encoding </a:t>
            </a:r>
            <a:r>
              <a:rPr lang="en-US" b="1" dirty="0"/>
              <a:t>action based information</a:t>
            </a:r>
            <a:r>
              <a:rPr lang="en-US" dirty="0"/>
              <a:t> and storing it in our memory.</a:t>
            </a:r>
          </a:p>
          <a:p>
            <a:r>
              <a:rPr lang="en-US" dirty="0"/>
              <a:t>Iconic representation (image-based</a:t>
            </a:r>
            <a:r>
              <a:rPr lang="en-US" dirty="0" smtClean="0"/>
              <a:t>)- 1-6 years</a:t>
            </a:r>
          </a:p>
          <a:p>
            <a:pPr marL="0" indent="0">
              <a:buNone/>
            </a:pPr>
            <a:r>
              <a:rPr lang="en-US" dirty="0"/>
              <a:t>This is where information is stored visually in the form of </a:t>
            </a:r>
            <a:r>
              <a:rPr lang="en-US" b="1" dirty="0"/>
              <a:t>images</a:t>
            </a:r>
            <a:r>
              <a:rPr lang="en-US" dirty="0"/>
              <a:t> (a mental picture in the mind’s eye).</a:t>
            </a:r>
          </a:p>
          <a:p>
            <a:r>
              <a:rPr lang="en-US" dirty="0"/>
              <a:t>Symbolic representation (language-based</a:t>
            </a:r>
            <a:r>
              <a:rPr lang="en-US" dirty="0" smtClean="0"/>
              <a:t>)- 7 years onward</a:t>
            </a:r>
          </a:p>
          <a:p>
            <a:pPr marL="0" indent="0">
              <a:buNone/>
            </a:pPr>
            <a:r>
              <a:rPr lang="en-US" dirty="0"/>
              <a:t>This is where information is stored in the form of a code or symbol, such as </a:t>
            </a:r>
            <a:r>
              <a:rPr lang="en-US" b="1" dirty="0"/>
              <a:t>language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www.simplypsychology.org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Dale_Brun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417" y="1600201"/>
            <a:ext cx="32893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87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GALLERY 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representative from each school will be in the booth with the portfolio and assessment record </a:t>
            </a:r>
          </a:p>
          <a:p>
            <a:r>
              <a:rPr lang="en-US" dirty="0" smtClean="0"/>
              <a:t>The other will walk around to see others’ portfolio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8858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at least 3 different portfolios from 3 schools</a:t>
            </a:r>
          </a:p>
          <a:p>
            <a:r>
              <a:rPr lang="en-US" dirty="0" smtClean="0"/>
              <a:t>IDENTIFY THE DIFFERENCES AND SIMILARITIES BETWEEN THEM </a:t>
            </a:r>
          </a:p>
          <a:p>
            <a:r>
              <a:rPr lang="en-US" dirty="0" smtClean="0"/>
              <a:t>WHAT DO YOU THINK NEED TO BE THERE?</a:t>
            </a:r>
          </a:p>
          <a:p>
            <a:r>
              <a:rPr lang="en-US" dirty="0" smtClean="0"/>
              <a:t>WHAT Is SHOWING STUDENTS’ AUTHENTIC ASSESSMENT EVIDENCE?</a:t>
            </a:r>
          </a:p>
          <a:p>
            <a:r>
              <a:rPr lang="en-US" dirty="0" smtClean="0"/>
              <a:t>What can you use to modify your current portfolio?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6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MPYPH “Documentation”, page 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556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Recording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your current practice to record your students’ assessment result?</a:t>
            </a:r>
          </a:p>
          <a:p>
            <a:r>
              <a:rPr lang="en-US" dirty="0" smtClean="0"/>
              <a:t>Assessment Record; What needs to be there?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30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377AFF"/>
                </a:solidFill>
                <a:cs typeface="Arial" charset="0"/>
              </a:rPr>
              <a:t>Page </a:t>
            </a:r>
            <a:fld id="{44E15C17-2BFF-754C-B8DD-3520BEF8C517}" type="slidenum">
              <a:rPr lang="en-US" sz="1000">
                <a:solidFill>
                  <a:srgbClr val="377AFF"/>
                </a:solidFill>
                <a:cs typeface="Arial" charset="0"/>
              </a:rPr>
              <a:pPr eaLnBrk="1" hangingPunct="1"/>
              <a:t>6</a:t>
            </a:fld>
            <a:endParaRPr lang="en-US" sz="1000">
              <a:solidFill>
                <a:srgbClr val="377AFF"/>
              </a:solidFill>
              <a:cs typeface="Arial" charset="0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498475" y="1939925"/>
            <a:ext cx="33115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>
                <a:latin typeface="Avenir Black" charset="0"/>
                <a:cs typeface="Avenir Black" charset="0"/>
              </a:rPr>
              <a:t>Standard A, 3C; </a:t>
            </a:r>
          </a:p>
          <a:p>
            <a:pPr algn="just"/>
            <a:r>
              <a:rPr lang="en-US">
                <a:latin typeface="Avenir Black" charset="0"/>
                <a:cs typeface="Avenir Black" charset="0"/>
              </a:rPr>
              <a:t>The school is committed to </a:t>
            </a:r>
            <a:r>
              <a:rPr lang="en-US">
                <a:solidFill>
                  <a:srgbClr val="FF0000"/>
                </a:solidFill>
                <a:latin typeface="Avenir Black" charset="0"/>
                <a:cs typeface="Avenir Black" charset="0"/>
              </a:rPr>
              <a:t>constructivist, </a:t>
            </a:r>
            <a:r>
              <a:rPr lang="en-US">
                <a:latin typeface="Avenir Black" charset="0"/>
                <a:cs typeface="Avenir Black" charset="0"/>
              </a:rPr>
              <a:t>inquiry-based approach to teaching and learning that promotes inquiry and the development of critical-thinking skills.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139108" y="4287892"/>
            <a:ext cx="457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pple Chancery"/>
                <a:cs typeface="Apple Chancery"/>
              </a:rPr>
              <a:t>Standard C2, 3; </a:t>
            </a:r>
          </a:p>
          <a:p>
            <a:pPr algn="just"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pple Chancery"/>
                <a:cs typeface="Apple Chancery"/>
              </a:rPr>
              <a:t>the written curriculum builds on students’ 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/>
                <a:cs typeface="Apple Chancery"/>
              </a:rPr>
              <a:t>previous learning experiences. </a:t>
            </a:r>
          </a:p>
        </p:txBody>
      </p:sp>
      <p:sp>
        <p:nvSpPr>
          <p:cNvPr id="77828" name="Rectangle 2"/>
          <p:cNvSpPr>
            <a:spLocks noChangeArrowheads="1"/>
          </p:cNvSpPr>
          <p:nvPr/>
        </p:nvSpPr>
        <p:spPr bwMode="auto">
          <a:xfrm>
            <a:off x="4311650" y="1727200"/>
            <a:ext cx="457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Bauhaus 93" charset="0"/>
                <a:cs typeface="Bauhaus 93" charset="0"/>
              </a:rPr>
              <a:t>Standard C4, 7a;</a:t>
            </a:r>
          </a:p>
          <a:p>
            <a:r>
              <a:rPr lang="en-US">
                <a:latin typeface="Bauhaus 93" charset="0"/>
                <a:cs typeface="Bauhaus 93" charset="0"/>
              </a:rPr>
              <a:t>the school ensures that students’ </a:t>
            </a:r>
            <a:r>
              <a:rPr lang="en-US">
                <a:solidFill>
                  <a:srgbClr val="FF0000"/>
                </a:solidFill>
                <a:latin typeface="Bauhaus 93" charset="0"/>
                <a:cs typeface="Bauhaus 93" charset="0"/>
              </a:rPr>
              <a:t>knowledge and understanding </a:t>
            </a:r>
            <a:r>
              <a:rPr lang="en-US">
                <a:latin typeface="Bauhaus 93" charset="0"/>
                <a:cs typeface="Bauhaus 93" charset="0"/>
              </a:rPr>
              <a:t>are </a:t>
            </a:r>
            <a:r>
              <a:rPr lang="en-US">
                <a:solidFill>
                  <a:srgbClr val="FF0000"/>
                </a:solidFill>
                <a:latin typeface="Bauhaus 93" charset="0"/>
                <a:cs typeface="Bauhaus 93" charset="0"/>
              </a:rPr>
              <a:t>assessed prior to the new learning.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3521" y="535153"/>
            <a:ext cx="52255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Constructivism</a:t>
            </a:r>
          </a:p>
        </p:txBody>
      </p:sp>
    </p:spTree>
    <p:extLst>
      <p:ext uri="{BB962C8B-B14F-4D97-AF65-F5344CB8AC3E}">
        <p14:creationId xmlns:p14="http://schemas.microsoft.com/office/powerpoint/2010/main" val="1702423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Constructivist Approach</a:t>
            </a:r>
            <a:endParaRPr lang="en-US">
              <a:latin typeface="Calibri" charset="0"/>
              <a:cs typeface="ＭＳ Ｐゴシック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</a:pPr>
            <a:r>
              <a:rPr lang="en-US" b="1">
                <a:latin typeface="Arial" charset="0"/>
                <a:cs typeface="ＭＳ Ｐゴシック" charset="0"/>
              </a:rPr>
              <a:t>We use our prior experiences and knowledge to make sense of new situations and construct new knowledge</a:t>
            </a:r>
          </a:p>
          <a:p>
            <a:pPr eaLnBrk="1" hangingPunct="1">
              <a:buFont typeface="Arial" charset="0"/>
              <a:buChar char="•"/>
            </a:pPr>
            <a:r>
              <a:rPr lang="en-US" b="1">
                <a:latin typeface="Arial" charset="0"/>
                <a:cs typeface="ＭＳ Ｐゴシック" charset="0"/>
              </a:rPr>
              <a:t>Children constructing their meaning in a </a:t>
            </a:r>
            <a:r>
              <a:rPr lang="en-US" b="1" u="sng">
                <a:latin typeface="Arial" charset="0"/>
                <a:cs typeface="ＭＳ Ｐゴシック" charset="0"/>
              </a:rPr>
              <a:t>guided</a:t>
            </a:r>
            <a:r>
              <a:rPr lang="en-US" b="1">
                <a:latin typeface="Arial" charset="0"/>
                <a:cs typeface="ＭＳ Ｐゴシック" charset="0"/>
              </a:rPr>
              <a:t> programme</a:t>
            </a:r>
          </a:p>
          <a:p>
            <a:pPr eaLnBrk="1" hangingPunct="1">
              <a:buFont typeface="Arial" charset="0"/>
              <a:buChar char="•"/>
            </a:pPr>
            <a:r>
              <a:rPr lang="en-US" b="1">
                <a:latin typeface="Arial" charset="0"/>
                <a:cs typeface="ＭＳ Ｐゴシック" charset="0"/>
              </a:rPr>
              <a:t>Genuine acts of inquiry within a </a:t>
            </a:r>
            <a:r>
              <a:rPr lang="en-US" b="1" u="sng">
                <a:latin typeface="Arial" charset="0"/>
                <a:cs typeface="ＭＳ Ｐゴシック" charset="0"/>
              </a:rPr>
              <a:t>framework of teacher and child initiated experiences</a:t>
            </a:r>
            <a:r>
              <a:rPr lang="en-US" b="1">
                <a:latin typeface="Arial" charset="0"/>
                <a:cs typeface="ＭＳ Ｐゴシック" charset="0"/>
              </a:rPr>
              <a:t> aimed at enhancing new learning and the development of </a:t>
            </a:r>
            <a:r>
              <a:rPr lang="en-US" b="1" u="sng">
                <a:solidFill>
                  <a:srgbClr val="3333FF"/>
                </a:solidFill>
                <a:latin typeface="Arial" charset="0"/>
                <a:cs typeface="ＭＳ Ｐゴシック" charset="0"/>
              </a:rPr>
              <a:t>enduring understanding </a:t>
            </a:r>
          </a:p>
          <a:p>
            <a:pPr eaLnBrk="1" hangingPunct="1">
              <a:buFont typeface="Arial" charset="0"/>
              <a:buChar char="•"/>
            </a:pPr>
            <a:endParaRPr lang="en-US">
              <a:latin typeface="Arial" charset="0"/>
              <a:cs typeface="ＭＳ Ｐゴシック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371600"/>
            <a:ext cx="8077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479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891867" cy="9144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Arial" charset="0"/>
              </a:rPr>
              <a:t>Constructivist Approach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1371600"/>
            <a:ext cx="8077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139" name="TextBox 7"/>
          <p:cNvSpPr txBox="1">
            <a:spLocks noChangeArrowheads="1"/>
          </p:cNvSpPr>
          <p:nvPr/>
        </p:nvSpPr>
        <p:spPr bwMode="auto">
          <a:xfrm>
            <a:off x="533400" y="3048000"/>
            <a:ext cx="807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1140" name="TextBox 9"/>
          <p:cNvSpPr txBox="1">
            <a:spLocks noChangeArrowheads="1"/>
          </p:cNvSpPr>
          <p:nvPr/>
        </p:nvSpPr>
        <p:spPr bwMode="auto">
          <a:xfrm>
            <a:off x="533400" y="1600200"/>
            <a:ext cx="8077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800"/>
              <a:t>Collaborative and cooperative learning are favoured in order to expose the learner to alternative viewpoints</a:t>
            </a:r>
          </a:p>
          <a:p>
            <a:pPr eaLnBrk="1" hangingPunct="1"/>
            <a:endParaRPr lang="en-US"/>
          </a:p>
          <a:p>
            <a:pPr eaLnBrk="1" hangingPunct="1">
              <a:buFont typeface="Arial" charset="0"/>
              <a:buChar char="•"/>
            </a:pPr>
            <a:r>
              <a:rPr lang="en-US" sz="2800"/>
              <a:t>Scaffolding is facilitated to help students perform just beyond the limits of their ability</a:t>
            </a:r>
          </a:p>
          <a:p>
            <a:pPr eaLnBrk="1" hangingPunct="1"/>
            <a:endParaRPr lang="en-US"/>
          </a:p>
          <a:p>
            <a:pPr eaLnBrk="1" hangingPunct="1">
              <a:buFont typeface="Arial" charset="0"/>
              <a:buChar char="•"/>
            </a:pPr>
            <a:r>
              <a:rPr lang="en-US" sz="2800"/>
              <a:t>Assessment is authentic and interwoven with teaching </a:t>
            </a:r>
          </a:p>
        </p:txBody>
      </p:sp>
    </p:spTree>
    <p:extLst>
      <p:ext uri="{BB962C8B-B14F-4D97-AF65-F5344CB8AC3E}">
        <p14:creationId xmlns:p14="http://schemas.microsoft.com/office/powerpoint/2010/main" val="104086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>
          <a:xfrm>
            <a:off x="554038" y="612775"/>
            <a:ext cx="7850187" cy="67151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</a:rPr>
              <a:t>Do you see the connection?</a:t>
            </a:r>
          </a:p>
        </p:txBody>
      </p:sp>
      <p:pic>
        <p:nvPicPr>
          <p:cNvPr id="86018" name="Content Placeholder 4" descr="constructivist-approach-1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" t="-2" r="-882" b="25224"/>
          <a:stretch>
            <a:fillRect/>
          </a:stretch>
        </p:blipFill>
        <p:spPr>
          <a:xfrm rot="20974563">
            <a:off x="841375" y="1955800"/>
            <a:ext cx="4013200" cy="2241550"/>
          </a:xfrm>
        </p:spPr>
      </p:pic>
      <p:sp>
        <p:nvSpPr>
          <p:cNvPr id="860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377AFF"/>
                </a:solidFill>
                <a:cs typeface="Arial" charset="0"/>
              </a:rPr>
              <a:t>Page </a:t>
            </a:r>
            <a:fld id="{43D2371A-D1B1-0240-945E-B1805A882668}" type="slidenum">
              <a:rPr lang="en-US" sz="1000">
                <a:solidFill>
                  <a:srgbClr val="377AFF"/>
                </a:solidFill>
                <a:cs typeface="Arial" charset="0"/>
              </a:rPr>
              <a:pPr eaLnBrk="1" hangingPunct="1"/>
              <a:t>9</a:t>
            </a:fld>
            <a:endParaRPr lang="en-US" sz="1000">
              <a:solidFill>
                <a:srgbClr val="377AFF"/>
              </a:solidFill>
              <a:cs typeface="Arial" charset="0"/>
            </a:endParaRPr>
          </a:p>
        </p:txBody>
      </p:sp>
      <p:pic>
        <p:nvPicPr>
          <p:cNvPr id="86020" name="Picture 5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8777">
            <a:off x="4514850" y="1958975"/>
            <a:ext cx="37242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964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1146</TotalTime>
  <Words>1646</Words>
  <Application>Microsoft Macintosh PowerPoint</Application>
  <PresentationFormat>On-screen Show (4:3)</PresentationFormat>
  <Paragraphs>222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Breeze</vt:lpstr>
      <vt:lpstr>ASSESSMENT</vt:lpstr>
      <vt:lpstr>PowerPoint Presentation</vt:lpstr>
      <vt:lpstr>EARLY CHILDHOOD MILESTONE</vt:lpstr>
      <vt:lpstr>Vygotsky</vt:lpstr>
      <vt:lpstr>Bruner</vt:lpstr>
      <vt:lpstr>PowerPoint Presentation</vt:lpstr>
      <vt:lpstr>Constructivist Approach</vt:lpstr>
      <vt:lpstr>Constructivist Approach</vt:lpstr>
      <vt:lpstr>Do you see the connection?</vt:lpstr>
      <vt:lpstr>What are the beliefs and values that drive the PYP?</vt:lpstr>
      <vt:lpstr>Example: Living and Non Living Things</vt:lpstr>
      <vt:lpstr>From the Standard and Practices..</vt:lpstr>
      <vt:lpstr>PowerPoint Presentation</vt:lpstr>
      <vt:lpstr>PowerPoint Presentation</vt:lpstr>
      <vt:lpstr>Purpose</vt:lpstr>
      <vt:lpstr>Would you like to be the passenger?</vt:lpstr>
      <vt:lpstr>In today’s Classrooms assessment comes in two types;</vt:lpstr>
      <vt:lpstr>PowerPoint Presentation</vt:lpstr>
      <vt:lpstr>Good assessment should not be about -</vt:lpstr>
      <vt:lpstr>Assessment will support children when….</vt:lpstr>
      <vt:lpstr>Teaching, learning and assessment</vt:lpstr>
      <vt:lpstr>Awareness Test Video</vt:lpstr>
      <vt:lpstr>What is authentic assessment?</vt:lpstr>
      <vt:lpstr>What is authentic assessment?</vt:lpstr>
      <vt:lpstr>what do we assess?</vt:lpstr>
      <vt:lpstr>PowerPoint Presentation</vt:lpstr>
      <vt:lpstr>Stage 1: Identify desired results</vt:lpstr>
      <vt:lpstr>Stage 2: determine acceptable evidence</vt:lpstr>
      <vt:lpstr>stage 3: Planning and learning experiences and instructions</vt:lpstr>
      <vt:lpstr>ASSESSMENT STRATEGIES AND TOOLS</vt:lpstr>
      <vt:lpstr>Practice</vt:lpstr>
      <vt:lpstr>PowerPoint Presentation</vt:lpstr>
      <vt:lpstr>When there is a correct answer</vt:lpstr>
      <vt:lpstr>Morning Tea/Coffee Reading</vt:lpstr>
      <vt:lpstr>Assessing through… (adapted from ways to learn through inquiry; Jo Fahey)</vt:lpstr>
      <vt:lpstr>Assessment through read-aloud and responses</vt:lpstr>
      <vt:lpstr>Assessment through read-aloud and responses</vt:lpstr>
      <vt:lpstr>Assessment through browsing and viewing</vt:lpstr>
      <vt:lpstr>Assessment through browsing and viewing</vt:lpstr>
      <vt:lpstr>Assessment through organizing ideas</vt:lpstr>
      <vt:lpstr>PowerPoint Presentation</vt:lpstr>
      <vt:lpstr>Assessment through play</vt:lpstr>
      <vt:lpstr>Sociodramatic play: dramatic or pretend play, children interacting while role playing. </vt:lpstr>
      <vt:lpstr>Not all play leads to significant learning!</vt:lpstr>
      <vt:lpstr>Assessment through drama</vt:lpstr>
      <vt:lpstr>Process or educational drama</vt:lpstr>
      <vt:lpstr>Assessment through research</vt:lpstr>
      <vt:lpstr> Research through:</vt:lpstr>
      <vt:lpstr>Assessment through the arts</vt:lpstr>
      <vt:lpstr>GALLERY WALK</vt:lpstr>
      <vt:lpstr>PowerPoint Presentation</vt:lpstr>
      <vt:lpstr>Another Reading</vt:lpstr>
      <vt:lpstr>Assessment Recording</vt:lpstr>
    </vt:vector>
  </TitlesOfParts>
  <Company>SVP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</dc:title>
  <dc:creator>Early Hapsari</dc:creator>
  <cp:lastModifiedBy>Early Hapsari</cp:lastModifiedBy>
  <cp:revision>39</cp:revision>
  <dcterms:created xsi:type="dcterms:W3CDTF">2015-02-08T22:49:42Z</dcterms:created>
  <dcterms:modified xsi:type="dcterms:W3CDTF">2015-02-17T01:33:27Z</dcterms:modified>
</cp:coreProperties>
</file>